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4"/>
  </p:sldMasterIdLst>
  <p:notesMasterIdLst>
    <p:notesMasterId r:id="rId35"/>
  </p:notesMasterIdLst>
  <p:handoutMasterIdLst>
    <p:handoutMasterId r:id="rId36"/>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2" r:id="rId21"/>
    <p:sldId id="283" r:id="rId22"/>
    <p:sldId id="284" r:id="rId23"/>
    <p:sldId id="285" r:id="rId24"/>
    <p:sldId id="272" r:id="rId25"/>
    <p:sldId id="273" r:id="rId26"/>
    <p:sldId id="274" r:id="rId27"/>
    <p:sldId id="275" r:id="rId28"/>
    <p:sldId id="276" r:id="rId29"/>
    <p:sldId id="277" r:id="rId30"/>
    <p:sldId id="278" r:id="rId31"/>
    <p:sldId id="279" r:id="rId32"/>
    <p:sldId id="280" r:id="rId33"/>
    <p:sldId id="281" r:id="rId34"/>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580" autoAdjust="0"/>
    <p:restoredTop sz="85663" autoAdjust="0"/>
  </p:normalViewPr>
  <p:slideViewPr>
    <p:cSldViewPr>
      <p:cViewPr>
        <p:scale>
          <a:sx n="80" d="100"/>
          <a:sy n="80" d="100"/>
        </p:scale>
        <p:origin x="-1722" y="198"/>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notesViewPr>
    <p:cSldViewPr>
      <p:cViewPr varScale="1">
        <p:scale>
          <a:sx n="55" d="100"/>
          <a:sy n="55" d="100"/>
        </p:scale>
        <p:origin x="-2904" y="-102"/>
      </p:cViewPr>
      <p:guideLst>
        <p:guide orient="horz" pos="3110"/>
        <p:guide pos="212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21582" cy="493633"/>
          </a:xfrm>
          <a:prstGeom prst="rect">
            <a:avLst/>
          </a:prstGeom>
        </p:spPr>
        <p:txBody>
          <a:bodyPr/>
          <a:lstStyle/>
          <a:p>
            <a:endParaRPr lang="en-US" smtClean="0"/>
          </a:p>
        </p:txBody>
      </p:sp>
      <p:sp>
        <p:nvSpPr>
          <p:cNvPr id="24" name="Rectangle 24"/>
          <p:cNvSpPr>
            <a:spLocks noGrp="1"/>
          </p:cNvSpPr>
          <p:nvPr>
            <p:ph type="dt" sz="quarter" idx="1"/>
          </p:nvPr>
        </p:nvSpPr>
        <p:spPr>
          <a:xfrm>
            <a:off x="3818971" y="0"/>
            <a:ext cx="2921582" cy="493633"/>
          </a:xfrm>
          <a:prstGeom prst="rect">
            <a:avLst/>
          </a:prstGeom>
        </p:spPr>
        <p:txBody>
          <a:bodyPr/>
          <a:lstStyle/>
          <a:p>
            <a:fld id="{A849C5AD-4428-4E9C-9C84-11B72C9365FB}" type="datetimeFigureOut">
              <a:rPr lang="en-US" smtClean="0"/>
              <a:pPr/>
              <a:t>9/25/2019</a:t>
            </a:fld>
            <a:endParaRPr lang="en-US" smtClean="0"/>
          </a:p>
        </p:txBody>
      </p:sp>
      <p:sp>
        <p:nvSpPr>
          <p:cNvPr id="30" name="Rectangle 30"/>
          <p:cNvSpPr>
            <a:spLocks noGrp="1"/>
          </p:cNvSpPr>
          <p:nvPr>
            <p:ph type="ftr" sz="quarter" idx="2"/>
          </p:nvPr>
        </p:nvSpPr>
        <p:spPr>
          <a:xfrm>
            <a:off x="0" y="9377316"/>
            <a:ext cx="2921582" cy="493633"/>
          </a:xfrm>
          <a:prstGeom prst="rect">
            <a:avLst/>
          </a:prstGeom>
        </p:spPr>
        <p:txBody>
          <a:bodyPr/>
          <a:lstStyle/>
          <a:p>
            <a:endParaRPr lang="en-US" smtClean="0"/>
          </a:p>
        </p:txBody>
      </p:sp>
      <p:sp>
        <p:nvSpPr>
          <p:cNvPr id="18" name="Rectangle 18"/>
          <p:cNvSpPr>
            <a:spLocks noGrp="1"/>
          </p:cNvSpPr>
          <p:nvPr>
            <p:ph type="sldNum" sz="quarter" idx="3"/>
          </p:nvPr>
        </p:nvSpPr>
        <p:spPr>
          <a:xfrm>
            <a:off x="3818971" y="9377316"/>
            <a:ext cx="2921582" cy="493633"/>
          </a:xfrm>
          <a:prstGeom prst="rect">
            <a:avLst/>
          </a:prstGeom>
        </p:spPr>
        <p:txBody>
          <a:bodyPr/>
          <a:lstStyle/>
          <a:p>
            <a:fld id="{8C596567-A38F-4CEF-B37F-9B9D120D62CE}" type="slidenum">
              <a:rPr lang="en-US" smtClean="0"/>
              <a:pPr/>
              <a:t>‹#›</a:t>
            </a:fld>
            <a:endParaRPr lang="en-US" smtClean="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21582" cy="493633"/>
          </a:xfrm>
          <a:prstGeom prst="rect">
            <a:avLst/>
          </a:prstGeom>
        </p:spPr>
        <p:txBody>
          <a:bodyPr/>
          <a:lstStyle/>
          <a:p>
            <a:endParaRPr lang="en-US" smtClean="0"/>
          </a:p>
        </p:txBody>
      </p:sp>
      <p:sp>
        <p:nvSpPr>
          <p:cNvPr id="15" name="Rectangle 15"/>
          <p:cNvSpPr>
            <a:spLocks noGrp="1"/>
          </p:cNvSpPr>
          <p:nvPr>
            <p:ph type="dt" idx="1"/>
          </p:nvPr>
        </p:nvSpPr>
        <p:spPr>
          <a:xfrm>
            <a:off x="3818971" y="0"/>
            <a:ext cx="2921582" cy="493633"/>
          </a:xfrm>
          <a:prstGeom prst="rect">
            <a:avLst/>
          </a:prstGeom>
        </p:spPr>
        <p:txBody>
          <a:bodyPr/>
          <a:lstStyle/>
          <a:p>
            <a:fld id="{D7547E60-4BE7-4E4E-9AAA-5EE35AEC995C}" type="datetimeFigureOut">
              <a:rPr lang="en-US" smtClean="0"/>
              <a:pPr/>
              <a:t>9/25/2019</a:t>
            </a:fld>
            <a:endParaRPr lang="en-US" smtClean="0"/>
          </a:p>
        </p:txBody>
      </p:sp>
      <p:sp>
        <p:nvSpPr>
          <p:cNvPr id="23" name="Rectangle 2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74212" y="4689515"/>
            <a:ext cx="5393690" cy="4442698"/>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9377316"/>
            <a:ext cx="2921582" cy="493633"/>
          </a:xfrm>
          <a:prstGeom prst="rect">
            <a:avLst/>
          </a:prstGeom>
        </p:spPr>
        <p:txBody>
          <a:bodyPr/>
          <a:lstStyle/>
          <a:p>
            <a:endParaRPr lang="en-US" smtClean="0"/>
          </a:p>
        </p:txBody>
      </p:sp>
      <p:sp>
        <p:nvSpPr>
          <p:cNvPr id="28" name="Rectangle 28"/>
          <p:cNvSpPr>
            <a:spLocks noGrp="1"/>
          </p:cNvSpPr>
          <p:nvPr>
            <p:ph type="sldNum" sz="quarter" idx="5"/>
          </p:nvPr>
        </p:nvSpPr>
        <p:spPr>
          <a:xfrm>
            <a:off x="3818971" y="9377316"/>
            <a:ext cx="2921582" cy="493633"/>
          </a:xfrm>
          <a:prstGeom prst="rect">
            <a:avLst/>
          </a:prstGeom>
        </p:spPr>
        <p:txBody>
          <a:bodyPr/>
          <a:lstStyle/>
          <a:p>
            <a:fld id="{CA077768-21C8-4125-A345-258E48D2EED0}" type="slidenum">
              <a:rPr lang="en-US" smtClean="0"/>
              <a:pPr/>
              <a:t>‹#›</a:t>
            </a:fld>
            <a:endParaRPr lang="en-US" smtClean="0"/>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28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16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17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24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27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9/25/2019</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Заголовок и текст">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9/25/2019</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7" name="Date Placeholder 6"/>
          <p:cNvSpPr>
            <a:spLocks noGrp="1"/>
          </p:cNvSpPr>
          <p:nvPr>
            <p:ph type="dt" sz="half" idx="10"/>
          </p:nvPr>
        </p:nvSpPr>
        <p:spPr/>
        <p:txBody>
          <a:bodyPr/>
          <a:lstStyle/>
          <a:p>
            <a:fld id="{5C14FD69-4A85-4715-A222-ABB225B63BC6}" type="datetimeFigureOut">
              <a:rPr lang="en-US" smtClean="0"/>
              <a:pPr/>
              <a:t>9/25/2019</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14FD69-4A85-4715-A222-ABB225B63BC6}" type="datetimeFigureOut">
              <a:rPr lang="en-US" smtClean="0"/>
              <a:pPr/>
              <a:t>9/25/2019</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Заголовок и текст в две колонки">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Rectangle 11"/>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9/25/2019</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9/25/2019</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7" name="Rectangle 17"/>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9" name="Date Placeholder 8"/>
          <p:cNvSpPr>
            <a:spLocks noGrp="1"/>
          </p:cNvSpPr>
          <p:nvPr>
            <p:ph type="dt" sz="half" idx="10"/>
          </p:nvPr>
        </p:nvSpPr>
        <p:spPr/>
        <p:txBody>
          <a:bodyPr/>
          <a:lstStyle/>
          <a:p>
            <a:fld id="{5C14FD69-4A85-4715-A222-ABB225B63BC6}" type="datetimeFigureOut">
              <a:rPr lang="en-US" smtClean="0"/>
              <a:pPr/>
              <a:t>9/25/2019</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cstate="print">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cstate="print"/>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5C14FD69-4A85-4715-A222-ABB225B63BC6}" type="datetimeFigureOut">
              <a:rPr lang="en-US" smtClean="0"/>
              <a:pPr/>
              <a:t>9/25/2019</a:t>
            </a:fld>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endParaRPr lang="en-US" sz="1000" smtClean="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mYb9sgFY3K8"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Documents and Settings\Галина\Рабочий стол\Новая папка\участок_Синегорье\IMG_5986.JPG"/>
          <p:cNvPicPr/>
          <p:nvPr/>
        </p:nvPicPr>
        <p:blipFill>
          <a:blip r:embed="rId3" cstate="print"/>
          <a:srcRect b="19558"/>
          <a:stretch>
            <a:fillRect/>
          </a:stretch>
        </p:blipFill>
        <p:spPr bwMode="auto">
          <a:xfrm>
            <a:off x="2786050" y="3000372"/>
            <a:ext cx="6143637" cy="3714776"/>
          </a:xfrm>
          <a:prstGeom prst="rect">
            <a:avLst/>
          </a:prstGeom>
          <a:ln>
            <a:noFill/>
          </a:ln>
          <a:effectLst>
            <a:softEdge rad="635000"/>
          </a:effectLst>
        </p:spPr>
      </p:pic>
      <p:sp>
        <p:nvSpPr>
          <p:cNvPr id="2" name="Subtitle 1"/>
          <p:cNvSpPr>
            <a:spLocks noGrp="1"/>
          </p:cNvSpPr>
          <p:nvPr>
            <p:ph type="subTitle" idx="1"/>
          </p:nvPr>
        </p:nvSpPr>
        <p:spPr>
          <a:xfrm>
            <a:off x="285720" y="5357826"/>
            <a:ext cx="8401080" cy="1500174"/>
          </a:xfrm>
        </p:spPr>
        <p:txBody>
          <a:bodyPr>
            <a:noAutofit/>
          </a:bodyPr>
          <a:lstStyle/>
          <a:p>
            <a:pPr algn="l"/>
            <a:r>
              <a:rPr lang="ru-RU" sz="2000" b="1" dirty="0" smtClean="0">
                <a:solidFill>
                  <a:schemeClr val="tx2">
                    <a:lumMod val="75000"/>
                  </a:schemeClr>
                </a:solidFill>
                <a:latin typeface="Comic Sans MS" pitchFamily="66" charset="0"/>
              </a:rPr>
              <a:t>Проект МКОУ СОШ с. Синегорье</a:t>
            </a:r>
          </a:p>
          <a:p>
            <a:pPr algn="l"/>
            <a:r>
              <a:rPr lang="ru-RU" sz="2000" b="1" dirty="0" smtClean="0">
                <a:solidFill>
                  <a:schemeClr val="tx2">
                    <a:lumMod val="75000"/>
                  </a:schemeClr>
                </a:solidFill>
                <a:latin typeface="Comic Sans MS" pitchFamily="66" charset="0"/>
              </a:rPr>
              <a:t> Нагорского района </a:t>
            </a:r>
          </a:p>
          <a:p>
            <a:pPr algn="l"/>
            <a:r>
              <a:rPr lang="ru-RU" sz="2000" b="1" dirty="0" smtClean="0">
                <a:solidFill>
                  <a:schemeClr val="tx2">
                    <a:lumMod val="75000"/>
                  </a:schemeClr>
                </a:solidFill>
                <a:latin typeface="Comic Sans MS" pitchFamily="66" charset="0"/>
              </a:rPr>
              <a:t>Кировской области</a:t>
            </a:r>
          </a:p>
          <a:p>
            <a:pPr algn="l"/>
            <a:r>
              <a:rPr lang="ru-RU" sz="2000" b="1" dirty="0" smtClean="0">
                <a:solidFill>
                  <a:schemeClr val="tx2">
                    <a:lumMod val="75000"/>
                  </a:schemeClr>
                </a:solidFill>
                <a:latin typeface="Comic Sans MS" pitchFamily="66" charset="0"/>
              </a:rPr>
              <a:t>Автор: Куликова Татьяна Ивановна, директор школы</a:t>
            </a:r>
          </a:p>
          <a:p>
            <a:pPr algn="l"/>
            <a:endParaRPr lang="ru-RU" sz="2000" dirty="0">
              <a:solidFill>
                <a:schemeClr val="tx2">
                  <a:lumMod val="75000"/>
                </a:schemeClr>
              </a:solidFill>
              <a:latin typeface="Comic Sans MS" pitchFamily="66" charset="0"/>
            </a:endParaRPr>
          </a:p>
        </p:txBody>
      </p:sp>
      <p:sp>
        <p:nvSpPr>
          <p:cNvPr id="3" name="Title 2"/>
          <p:cNvSpPr>
            <a:spLocks noGrp="1"/>
          </p:cNvSpPr>
          <p:nvPr>
            <p:ph type="ctrTitle"/>
          </p:nvPr>
        </p:nvSpPr>
        <p:spPr>
          <a:xfrm>
            <a:off x="285720" y="3606800"/>
            <a:ext cx="8858280" cy="1250959"/>
          </a:xfrm>
        </p:spPr>
        <p:txBody>
          <a:bodyPr>
            <a:normAutofit/>
          </a:bodyPr>
          <a:lstStyle/>
          <a:p>
            <a:pPr algn="l"/>
            <a:r>
              <a:rPr lang="ru-RU" sz="2000" b="1" noProof="0" dirty="0" smtClean="0">
                <a:solidFill>
                  <a:schemeClr val="tx2">
                    <a:lumMod val="75000"/>
                  </a:schemeClr>
                </a:solidFill>
                <a:latin typeface="Comic Sans MS" pitchFamily="66" charset="0"/>
              </a:rPr>
              <a:t>Окружной этап областного конкурса </a:t>
            </a:r>
            <a:r>
              <a:rPr lang="ru-RU" sz="2000" b="1" noProof="0" dirty="0" smtClean="0">
                <a:solidFill>
                  <a:srgbClr val="FF0000"/>
                </a:solidFill>
                <a:latin typeface="Comic Sans MS" pitchFamily="66" charset="0"/>
              </a:rPr>
              <a:t>«КРАСИВАЯ ШКОЛА – 2019»</a:t>
            </a:r>
            <a:r>
              <a:rPr lang="ru-RU" sz="2000" b="1" noProof="0" dirty="0" smtClean="0">
                <a:solidFill>
                  <a:schemeClr val="tx2">
                    <a:lumMod val="75000"/>
                  </a:schemeClr>
                </a:solidFill>
                <a:latin typeface="Comic Sans MS" pitchFamily="66" charset="0"/>
              </a:rPr>
              <a:t/>
            </a:r>
            <a:br>
              <a:rPr lang="ru-RU" sz="2000" b="1" noProof="0" dirty="0" smtClean="0">
                <a:solidFill>
                  <a:schemeClr val="tx2">
                    <a:lumMod val="75000"/>
                  </a:schemeClr>
                </a:solidFill>
                <a:latin typeface="Comic Sans MS" pitchFamily="66" charset="0"/>
              </a:rPr>
            </a:br>
            <a:r>
              <a:rPr lang="ru-RU" sz="2000" b="1" dirty="0" smtClean="0">
                <a:solidFill>
                  <a:schemeClr val="tx2">
                    <a:lumMod val="75000"/>
                  </a:schemeClr>
                </a:solidFill>
                <a:latin typeface="Comic Sans MS" pitchFamily="66" charset="0"/>
              </a:rPr>
              <a:t>Номинация: Театральная педагогика и образовательная среда</a:t>
            </a:r>
            <a:endParaRPr lang="ru-RU" sz="2000" b="1" noProof="0" dirty="0">
              <a:solidFill>
                <a:schemeClr val="tx2">
                  <a:lumMod val="75000"/>
                </a:schemeClr>
              </a:solidFill>
              <a:latin typeface="Comic Sans MS" pitchFamily="66" charset="0"/>
            </a:endParaRPr>
          </a:p>
        </p:txBody>
      </p:sp>
      <p:sp>
        <p:nvSpPr>
          <p:cNvPr id="4" name="TextBox 3"/>
          <p:cNvSpPr txBox="1"/>
          <p:nvPr/>
        </p:nvSpPr>
        <p:spPr>
          <a:xfrm>
            <a:off x="4572000" y="1000108"/>
            <a:ext cx="4429156" cy="1938992"/>
          </a:xfrm>
          <a:prstGeom prst="rect">
            <a:avLst/>
          </a:prstGeom>
          <a:noFill/>
          <a:ln>
            <a:noFill/>
          </a:ln>
          <a:scene3d>
            <a:camera prst="perspectiveAbove"/>
            <a:lightRig rig="threePt" dir="t"/>
          </a:scene3d>
        </p:spPr>
        <p:txBody>
          <a:bodyPr wrap="square" rtlCol="0">
            <a:spAutoFit/>
          </a:bodyPr>
          <a:lstStyle/>
          <a:p>
            <a:pPr algn="ctr"/>
            <a:r>
              <a:rPr lang="ru-RU" sz="4000" b="1" dirty="0" smtClean="0">
                <a:solidFill>
                  <a:schemeClr val="accent1">
                    <a:lumMod val="75000"/>
                  </a:schemeClr>
                </a:solidFill>
                <a:latin typeface="Comic Sans MS" pitchFamily="66" charset="0"/>
              </a:rPr>
              <a:t>ШКОЛЬНЫЙ  ТЕАТРАЛЬНЫЙ ПЕРЕКРЁСТОК</a:t>
            </a:r>
            <a:endParaRPr lang="ru-RU" sz="4000" b="1" dirty="0">
              <a:solidFill>
                <a:schemeClr val="accent1">
                  <a:lumMod val="75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794" y="359465"/>
            <a:ext cx="6758006" cy="640643"/>
          </a:xfrm>
        </p:spPr>
        <p:txBody>
          <a:bodyPr>
            <a:normAutofit/>
          </a:bodyPr>
          <a:lstStyle/>
          <a:p>
            <a:r>
              <a:rPr lang="ru-RU" sz="1800" b="1" dirty="0" smtClean="0">
                <a:solidFill>
                  <a:schemeClr val="accent1">
                    <a:lumMod val="75000"/>
                  </a:schemeClr>
                </a:solidFill>
                <a:latin typeface="Comic Sans MS" pitchFamily="66" charset="0"/>
              </a:rPr>
              <a:t>Поэтический клуб «СВЕЧА»</a:t>
            </a:r>
            <a:endParaRPr lang="ru-RU" sz="1800" dirty="0">
              <a:solidFill>
                <a:schemeClr val="accent1">
                  <a:lumMod val="75000"/>
                </a:schemeClr>
              </a:solidFill>
            </a:endParaRPr>
          </a:p>
        </p:txBody>
      </p:sp>
      <p:pic>
        <p:nvPicPr>
          <p:cNvPr id="3" name="Рисунок 2" descr="C:\Users\Зам\Desktop\IMG_9989.JPG"/>
          <p:cNvPicPr/>
          <p:nvPr/>
        </p:nvPicPr>
        <p:blipFill>
          <a:blip r:embed="rId2" cstate="print"/>
          <a:srcRect l="2878" r="3946"/>
          <a:stretch>
            <a:fillRect/>
          </a:stretch>
        </p:blipFill>
        <p:spPr bwMode="auto">
          <a:xfrm>
            <a:off x="3428992" y="1357298"/>
            <a:ext cx="5715008" cy="5500702"/>
          </a:xfrm>
          <a:prstGeom prst="rect">
            <a:avLst/>
          </a:prstGeom>
          <a:noFill/>
          <a:ln w="9525">
            <a:noFill/>
            <a:miter lim="800000"/>
            <a:headEnd/>
            <a:tailEnd/>
          </a:ln>
          <a:effectLst>
            <a:softEdge rad="635000"/>
          </a:effectLst>
        </p:spPr>
      </p:pic>
      <p:sp>
        <p:nvSpPr>
          <p:cNvPr id="4" name="TextBox 3"/>
          <p:cNvSpPr txBox="1"/>
          <p:nvPr/>
        </p:nvSpPr>
        <p:spPr>
          <a:xfrm>
            <a:off x="142844" y="1357298"/>
            <a:ext cx="4500594" cy="5047536"/>
          </a:xfrm>
          <a:prstGeom prst="rect">
            <a:avLst/>
          </a:prstGeom>
          <a:noFill/>
        </p:spPr>
        <p:txBody>
          <a:bodyPr wrap="square" rtlCol="0">
            <a:spAutoFit/>
          </a:bodyPr>
          <a:lstStyle/>
          <a:p>
            <a:r>
              <a:rPr lang="ru-RU" sz="1400" b="1" dirty="0" smtClean="0">
                <a:latin typeface="Comic Sans MS" pitchFamily="66" charset="0"/>
              </a:rPr>
              <a:t>Школьный Музей истории Синегорского края является хранителем огромного наследия – стихов выпускников школы разных лет.</a:t>
            </a:r>
          </a:p>
          <a:p>
            <a:r>
              <a:rPr lang="ru-RU" sz="1400" b="1" dirty="0" smtClean="0">
                <a:latin typeface="Comic Sans MS" pitchFamily="66" charset="0"/>
              </a:rPr>
              <a:t>Тимшина Евгения, Сысолятина Наталья, Маракулина Светлана, Грибченко Ирина, Вологжанина Светлана…Руководитель Музея - Леушина Галина Михайловна... Росляков Валентин, инвалид. Десятки имен, сотни стихов хранят музейные альбомы.</a:t>
            </a:r>
          </a:p>
          <a:p>
            <a:endParaRPr lang="ru-RU" sz="1400" b="1" dirty="0" smtClean="0">
              <a:latin typeface="Comic Sans MS" pitchFamily="66" charset="0"/>
            </a:endParaRPr>
          </a:p>
          <a:p>
            <a:r>
              <a:rPr lang="ru-RU" sz="1400" b="1" dirty="0" smtClean="0">
                <a:latin typeface="Comic Sans MS" pitchFamily="66" charset="0"/>
              </a:rPr>
              <a:t>У села, как у страны,</a:t>
            </a:r>
          </a:p>
          <a:p>
            <a:r>
              <a:rPr lang="ru-RU" sz="1400" b="1" dirty="0" smtClean="0">
                <a:latin typeface="Comic Sans MS" pitchFamily="66" charset="0"/>
              </a:rPr>
              <a:t>Много всякой старины.</a:t>
            </a:r>
          </a:p>
          <a:p>
            <a:r>
              <a:rPr lang="ru-RU" sz="1400" b="1" dirty="0" smtClean="0">
                <a:latin typeface="Comic Sans MS" pitchFamily="66" charset="0"/>
              </a:rPr>
              <a:t>Для сохранности вещей</a:t>
            </a:r>
          </a:p>
          <a:p>
            <a:r>
              <a:rPr lang="ru-RU" sz="1400" b="1" dirty="0" smtClean="0">
                <a:latin typeface="Comic Sans MS" pitchFamily="66" charset="0"/>
              </a:rPr>
              <a:t>И открыли наш музей.</a:t>
            </a:r>
          </a:p>
          <a:p>
            <a:r>
              <a:rPr lang="ru-RU" sz="1400" b="1" dirty="0" smtClean="0">
                <a:latin typeface="Comic Sans MS" pitchFamily="66" charset="0"/>
              </a:rPr>
              <a:t>Каждый любит иногда</a:t>
            </a:r>
          </a:p>
          <a:p>
            <a:r>
              <a:rPr lang="ru-RU" sz="1400" b="1" dirty="0" smtClean="0">
                <a:latin typeface="Comic Sans MS" pitchFamily="66" charset="0"/>
              </a:rPr>
              <a:t>Приглашенным быть туда.</a:t>
            </a:r>
          </a:p>
          <a:p>
            <a:r>
              <a:rPr lang="ru-RU" sz="1400" b="1" dirty="0" smtClean="0">
                <a:latin typeface="Comic Sans MS" pitchFamily="66" charset="0"/>
              </a:rPr>
              <a:t>И чего там только нет;</a:t>
            </a:r>
          </a:p>
          <a:p>
            <a:r>
              <a:rPr lang="ru-RU" sz="1400" b="1" dirty="0" smtClean="0">
                <a:latin typeface="Comic Sans MS" pitchFamily="66" charset="0"/>
              </a:rPr>
              <a:t>Есть хранилище монет,</a:t>
            </a:r>
          </a:p>
          <a:p>
            <a:r>
              <a:rPr lang="ru-RU" sz="1400" b="1" dirty="0" smtClean="0">
                <a:latin typeface="Comic Sans MS" pitchFamily="66" charset="0"/>
              </a:rPr>
              <a:t>Книг, икон, колоколов,</a:t>
            </a:r>
          </a:p>
          <a:p>
            <a:r>
              <a:rPr lang="ru-RU" sz="1400" b="1" dirty="0" smtClean="0">
                <a:latin typeface="Comic Sans MS" pitchFamily="66" charset="0"/>
              </a:rPr>
              <a:t>Воспоминаний разных, слов,</a:t>
            </a:r>
          </a:p>
          <a:p>
            <a:r>
              <a:rPr lang="ru-RU" sz="1400" b="1" dirty="0" smtClean="0">
                <a:latin typeface="Comic Sans MS" pitchFamily="66" charset="0"/>
              </a:rPr>
              <a:t>Фото разных деревень</a:t>
            </a:r>
          </a:p>
          <a:p>
            <a:r>
              <a:rPr lang="ru-RU" sz="1400" b="1" dirty="0" smtClean="0">
                <a:latin typeface="Comic Sans MS" pitchFamily="66" charset="0"/>
              </a:rPr>
              <a:t>И альбом «Ермилов День»</a:t>
            </a:r>
          </a:p>
          <a:p>
            <a:r>
              <a:rPr lang="ru-RU" sz="1400" b="1" dirty="0" smtClean="0">
                <a:latin typeface="Comic Sans MS" pitchFamily="66" charset="0"/>
              </a:rPr>
              <a:t>                 </a:t>
            </a:r>
            <a:r>
              <a:rPr lang="ru-RU" sz="1400" b="1" dirty="0" err="1" smtClean="0">
                <a:latin typeface="Comic Sans MS" pitchFamily="66" charset="0"/>
              </a:rPr>
              <a:t>Тетенькина</a:t>
            </a:r>
            <a:r>
              <a:rPr lang="ru-RU" sz="1400" b="1" dirty="0" smtClean="0">
                <a:latin typeface="Comic Sans MS" pitchFamily="66" charset="0"/>
              </a:rPr>
              <a:t> Анастасия</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4678" y="359465"/>
            <a:ext cx="5472122" cy="426329"/>
          </a:xfrm>
        </p:spPr>
        <p:txBody>
          <a:bodyPr>
            <a:normAutofit/>
          </a:bodyPr>
          <a:lstStyle/>
          <a:p>
            <a:r>
              <a:rPr lang="ru-RU" sz="1800" b="1" dirty="0" smtClean="0">
                <a:solidFill>
                  <a:schemeClr val="accent1">
                    <a:lumMod val="75000"/>
                  </a:schemeClr>
                </a:solidFill>
                <a:latin typeface="Comic Sans MS" pitchFamily="66" charset="0"/>
              </a:rPr>
              <a:t>Поэтический клуб «СВЕЧА»</a:t>
            </a:r>
            <a:endParaRPr lang="ru-RU" sz="1800" dirty="0">
              <a:solidFill>
                <a:schemeClr val="accent1">
                  <a:lumMod val="75000"/>
                </a:schemeClr>
              </a:solidFill>
            </a:endParaRPr>
          </a:p>
        </p:txBody>
      </p:sp>
      <p:pic>
        <p:nvPicPr>
          <p:cNvPr id="3" name="Рисунок 2" descr="C:\Users\Зам\Desktop\IMG_9991.JPG"/>
          <p:cNvPicPr/>
          <p:nvPr/>
        </p:nvPicPr>
        <p:blipFill>
          <a:blip r:embed="rId2" cstate="print"/>
          <a:srcRect l="9478" r="13934"/>
          <a:stretch>
            <a:fillRect/>
          </a:stretch>
        </p:blipFill>
        <p:spPr bwMode="auto">
          <a:xfrm>
            <a:off x="0" y="928670"/>
            <a:ext cx="5572132" cy="5715040"/>
          </a:xfrm>
          <a:prstGeom prst="rect">
            <a:avLst/>
          </a:prstGeom>
          <a:noFill/>
          <a:ln w="9525">
            <a:noFill/>
            <a:miter lim="800000"/>
            <a:headEnd/>
            <a:tailEnd/>
          </a:ln>
          <a:effectLst>
            <a:softEdge rad="635000"/>
          </a:effectLst>
        </p:spPr>
      </p:pic>
      <p:sp>
        <p:nvSpPr>
          <p:cNvPr id="7" name="TextBox 6"/>
          <p:cNvSpPr txBox="1"/>
          <p:nvPr/>
        </p:nvSpPr>
        <p:spPr>
          <a:xfrm>
            <a:off x="4500562" y="1071546"/>
            <a:ext cx="4429156" cy="5693866"/>
          </a:xfrm>
          <a:prstGeom prst="rect">
            <a:avLst/>
          </a:prstGeom>
          <a:noFill/>
        </p:spPr>
        <p:txBody>
          <a:bodyPr wrap="square" rtlCol="0">
            <a:spAutoFit/>
          </a:bodyPr>
          <a:lstStyle/>
          <a:p>
            <a:r>
              <a:rPr lang="ru-RU" sz="1400" b="1" dirty="0" smtClean="0">
                <a:latin typeface="Comic Sans MS" pitchFamily="66" charset="0"/>
              </a:rPr>
              <a:t>Сегодня нам стало очевидно – в Синегорье родился новый Ермил Костров. Ученица 5 класса Сулейманова Алёна -  начинающий поэт, и её имя известно не только в школе, но и в районе. Стихи пишет Алёна давно, печатает в школьной , районной и областной газетах.  Вышел в свет первый поэтический сборник «</a:t>
            </a:r>
            <a:r>
              <a:rPr lang="ru-RU" sz="1400" b="1" dirty="0" err="1" smtClean="0">
                <a:latin typeface="Comic Sans MS" pitchFamily="66" charset="0"/>
              </a:rPr>
              <a:t>Алёнушка</a:t>
            </a:r>
            <a:r>
              <a:rPr lang="ru-RU" sz="1400" b="1" dirty="0" smtClean="0">
                <a:latin typeface="Comic Sans MS" pitchFamily="66" charset="0"/>
              </a:rPr>
              <a:t>», презентация которого состоялась на « Часе сокровенного слова» 19 января 2019 года.</a:t>
            </a:r>
          </a:p>
          <a:p>
            <a:pPr lvl="1"/>
            <a:endParaRPr lang="ru-RU" sz="1400" b="1" dirty="0" smtClean="0">
              <a:latin typeface="Comic Sans MS" pitchFamily="66" charset="0"/>
            </a:endParaRPr>
          </a:p>
          <a:p>
            <a:pPr lvl="1"/>
            <a:r>
              <a:rPr lang="ru-RU" sz="1400" b="1" dirty="0" smtClean="0">
                <a:latin typeface="Comic Sans MS" pitchFamily="66" charset="0"/>
              </a:rPr>
              <a:t>Что такое доброта?</a:t>
            </a:r>
          </a:p>
          <a:p>
            <a:pPr lvl="1"/>
            <a:r>
              <a:rPr lang="ru-RU" sz="1400" b="1" dirty="0" smtClean="0">
                <a:latin typeface="Comic Sans MS" pitchFamily="66" charset="0"/>
              </a:rPr>
              <a:t>Может это ворота?</a:t>
            </a:r>
          </a:p>
          <a:p>
            <a:pPr lvl="1"/>
            <a:r>
              <a:rPr lang="ru-RU" sz="1400" b="1" dirty="0" smtClean="0">
                <a:latin typeface="Comic Sans MS" pitchFamily="66" charset="0"/>
              </a:rPr>
              <a:t>В страну, где все к тебе добры,</a:t>
            </a:r>
          </a:p>
          <a:p>
            <a:pPr lvl="1"/>
            <a:r>
              <a:rPr lang="ru-RU" sz="1400" b="1" dirty="0" smtClean="0">
                <a:latin typeface="Comic Sans MS" pitchFamily="66" charset="0"/>
              </a:rPr>
              <a:t>Где непременно будешь ты,</a:t>
            </a:r>
          </a:p>
          <a:p>
            <a:pPr lvl="1"/>
            <a:r>
              <a:rPr lang="ru-RU" sz="1400" b="1" dirty="0" smtClean="0">
                <a:latin typeface="Comic Sans MS" pitchFamily="66" charset="0"/>
              </a:rPr>
              <a:t>Стоит только улыбнуться</a:t>
            </a:r>
          </a:p>
          <a:p>
            <a:pPr lvl="1"/>
            <a:r>
              <a:rPr lang="ru-RU" sz="1400" b="1" dirty="0" smtClean="0">
                <a:latin typeface="Comic Sans MS" pitchFamily="66" charset="0"/>
              </a:rPr>
              <a:t>И с улыбкою проснуться!</a:t>
            </a:r>
          </a:p>
          <a:p>
            <a:pPr lvl="1"/>
            <a:r>
              <a:rPr lang="ru-RU" sz="1400" b="1" dirty="0" smtClean="0">
                <a:latin typeface="Comic Sans MS" pitchFamily="66" charset="0"/>
              </a:rPr>
              <a:t>Никого не унижать</a:t>
            </a:r>
          </a:p>
          <a:p>
            <a:pPr lvl="1"/>
            <a:r>
              <a:rPr lang="ru-RU" sz="1400" b="1" dirty="0" smtClean="0">
                <a:latin typeface="Comic Sans MS" pitchFamily="66" charset="0"/>
              </a:rPr>
              <a:t>И друзей не обижать!</a:t>
            </a:r>
          </a:p>
          <a:p>
            <a:pPr lvl="1"/>
            <a:r>
              <a:rPr lang="ru-RU" sz="1400" b="1" dirty="0" smtClean="0">
                <a:latin typeface="Comic Sans MS" pitchFamily="66" charset="0"/>
              </a:rPr>
              <a:t>Лучше просто подойти, </a:t>
            </a:r>
          </a:p>
          <a:p>
            <a:pPr lvl="1"/>
            <a:r>
              <a:rPr lang="ru-RU" sz="1400" b="1" dirty="0" smtClean="0">
                <a:latin typeface="Comic Sans MS" pitchFamily="66" charset="0"/>
              </a:rPr>
              <a:t>Нужные слова найти</a:t>
            </a:r>
          </a:p>
          <a:p>
            <a:pPr lvl="1"/>
            <a:r>
              <a:rPr lang="ru-RU" sz="1400" b="1" dirty="0" smtClean="0">
                <a:latin typeface="Comic Sans MS" pitchFamily="66" charset="0"/>
              </a:rPr>
              <a:t>Одним словом, ДОБРОТА -</a:t>
            </a:r>
          </a:p>
          <a:p>
            <a:pPr lvl="1"/>
            <a:r>
              <a:rPr lang="ru-RU" sz="1400" b="1" dirty="0" smtClean="0">
                <a:latin typeface="Comic Sans MS" pitchFamily="66" charset="0"/>
              </a:rPr>
              <a:t>Для общенья ворота!</a:t>
            </a:r>
          </a:p>
          <a:p>
            <a:pPr lvl="1"/>
            <a:r>
              <a:rPr lang="ru-RU" sz="1400" b="1" dirty="0" smtClean="0">
                <a:latin typeface="Comic Sans MS" pitchFamily="66" charset="0"/>
              </a:rPr>
              <a:t>              Сулейманова Алёна</a:t>
            </a:r>
          </a:p>
          <a:p>
            <a:endParaRPr lang="ru-RU" sz="1400" b="1" dirty="0" smtClean="0">
              <a:latin typeface="Comic Sans MS" pitchFamily="66" charset="0"/>
            </a:endParaRPr>
          </a:p>
          <a:p>
            <a:endParaRPr lang="ru-RU" sz="14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359465"/>
            <a:ext cx="3429024" cy="354891"/>
          </a:xfrm>
        </p:spPr>
        <p:txBody>
          <a:bodyPr>
            <a:noAutofit/>
          </a:bodyPr>
          <a:lstStyle/>
          <a:p>
            <a:r>
              <a:rPr lang="ru-RU" sz="1800" b="1" dirty="0" smtClean="0">
                <a:solidFill>
                  <a:schemeClr val="accent1">
                    <a:lumMod val="75000"/>
                  </a:schemeClr>
                </a:solidFill>
                <a:latin typeface="Comic Sans MS" pitchFamily="66" charset="0"/>
              </a:rPr>
              <a:t>Поэтический клуб «СВЕЧА»</a:t>
            </a:r>
            <a:endParaRPr lang="ru-RU" sz="1800" dirty="0">
              <a:solidFill>
                <a:schemeClr val="accent1">
                  <a:lumMod val="75000"/>
                </a:schemeClr>
              </a:solidFill>
            </a:endParaRPr>
          </a:p>
        </p:txBody>
      </p:sp>
      <p:pic>
        <p:nvPicPr>
          <p:cNvPr id="4" name="Рисунок 3" descr="C:\Users\Зам\Desktop\2018-2019 уч год ВСЁ и ВСЕ\АПРЕЛЬ\Поэтесса из Синегорья\IMG_9447.JPG"/>
          <p:cNvPicPr/>
          <p:nvPr/>
        </p:nvPicPr>
        <p:blipFill>
          <a:blip r:embed="rId2" cstate="print"/>
          <a:srcRect/>
          <a:stretch>
            <a:fillRect/>
          </a:stretch>
        </p:blipFill>
        <p:spPr bwMode="auto">
          <a:xfrm>
            <a:off x="4852308" y="0"/>
            <a:ext cx="4291692" cy="3286124"/>
          </a:xfrm>
          <a:prstGeom prst="rect">
            <a:avLst/>
          </a:prstGeom>
          <a:noFill/>
          <a:ln w="9525">
            <a:noFill/>
            <a:miter lim="800000"/>
            <a:headEnd/>
            <a:tailEnd/>
          </a:ln>
          <a:effectLst>
            <a:softEdge rad="635000"/>
          </a:effectLst>
        </p:spPr>
      </p:pic>
      <p:sp>
        <p:nvSpPr>
          <p:cNvPr id="5" name="TextBox 4"/>
          <p:cNvSpPr txBox="1"/>
          <p:nvPr/>
        </p:nvSpPr>
        <p:spPr>
          <a:xfrm>
            <a:off x="0" y="857232"/>
            <a:ext cx="5286380" cy="6340197"/>
          </a:xfrm>
          <a:prstGeom prst="rect">
            <a:avLst/>
          </a:prstGeom>
          <a:noFill/>
        </p:spPr>
        <p:txBody>
          <a:bodyPr wrap="square" rtlCol="0">
            <a:spAutoFit/>
          </a:bodyPr>
          <a:lstStyle/>
          <a:p>
            <a:r>
              <a:rPr lang="ru-RU" sz="1400" b="1" dirty="0" smtClean="0">
                <a:latin typeface="Comic Sans MS" pitchFamily="66" charset="0"/>
              </a:rPr>
              <a:t>          «Я расту под парусом мечты»</a:t>
            </a:r>
            <a:endParaRPr lang="ru-RU" sz="1400" dirty="0" smtClean="0">
              <a:latin typeface="Comic Sans MS" pitchFamily="66" charset="0"/>
            </a:endParaRPr>
          </a:p>
          <a:p>
            <a:pPr algn="just"/>
            <a:r>
              <a:rPr lang="ru-RU" sz="1400" b="1" dirty="0" smtClean="0">
                <a:latin typeface="Comic Sans MS" pitchFamily="66" charset="0"/>
              </a:rPr>
              <a:t>«Я расту под парусом мечты»  Эти слова поистине может сказать наша ученица 5 класса Сулейманова Алёна. 2 февраля 2016 года  в нашей,  вновь построенной школе, открылся Гриновский зал.  Гриновский зал, Читальный зал школьной библиотеки стали любимым местом проведения поэтических встреч детей и взрослых родного села Синегорье. Иначе и быть не могло, так как  наше Синегорье – родина поэта Ермила Ивановича Кострова. Стихи у нас любят все, и не только читать, но и писать. Синегорская Земля рождает всё новых поэтов. Накануне весны состоялась презентация сборника стихов Алёны Сулеймановой. Её первый поэтический сборник  наполнен теплом  её души, добром к миру и людям, населяющим его. Удивительный поэтический дар подметила у Алёны её первая учительница Любовь Витальевна Кудымова, бережно  хранящая  незатейливые первые стихотворные строчки. Вероятно, Любовь Витальевна и была тем важным человеком, который научил в малом видеть прекрасное. Совместные походы в лес: зимний, осенний, летний, весенний, наблюдение за меняющимся природным миром, беседы по душам  - всё это как капельки превратились в ручеёк. Алёна родилась весной, 9 апреля. Ей ещё так мало лет и столько всего впереди. Хочется пожелать Алёне  новых стихов и плавания под алыми парусами к заветной мечте.</a:t>
            </a:r>
          </a:p>
          <a:p>
            <a:pPr algn="just"/>
            <a:endParaRPr lang="ru-RU" sz="1400" b="1" dirty="0">
              <a:latin typeface="Comic Sans MS" pitchFamily="66" charset="0"/>
            </a:endParaRPr>
          </a:p>
        </p:txBody>
      </p:sp>
      <p:sp>
        <p:nvSpPr>
          <p:cNvPr id="6" name="TextBox 5"/>
          <p:cNvSpPr txBox="1"/>
          <p:nvPr/>
        </p:nvSpPr>
        <p:spPr>
          <a:xfrm>
            <a:off x="5357818" y="3071810"/>
            <a:ext cx="3786182" cy="4041756"/>
          </a:xfrm>
          <a:prstGeom prst="rect">
            <a:avLst/>
          </a:prstGeom>
          <a:noFill/>
        </p:spPr>
        <p:txBody>
          <a:bodyPr wrap="square" rtlCol="0">
            <a:spAutoFit/>
          </a:bodyPr>
          <a:lstStyle/>
          <a:p>
            <a:r>
              <a:rPr lang="ru-RU" sz="1200" b="1" dirty="0" smtClean="0">
                <a:latin typeface="Comic Sans MS" pitchFamily="66" charset="0"/>
              </a:rPr>
              <a:t>Какая работа важнее на свете?</a:t>
            </a:r>
          </a:p>
          <a:p>
            <a:r>
              <a:rPr lang="ru-RU" sz="1200" b="1" dirty="0" smtClean="0">
                <a:latin typeface="Comic Sans MS" pitchFamily="66" charset="0"/>
              </a:rPr>
              <a:t>Кого выбирают на свете все дети? </a:t>
            </a:r>
          </a:p>
          <a:p>
            <a:r>
              <a:rPr lang="ru-RU" sz="1200" b="1" dirty="0" smtClean="0">
                <a:latin typeface="Comic Sans MS" pitchFamily="66" charset="0"/>
              </a:rPr>
              <a:t>Ответ – не секрет и ответ наш простой:</a:t>
            </a:r>
          </a:p>
          <a:p>
            <a:r>
              <a:rPr lang="ru-RU" sz="1200" b="1" dirty="0" smtClean="0">
                <a:latin typeface="Comic Sans MS" pitchFamily="66" charset="0"/>
              </a:rPr>
              <a:t>За нас наш учитель болеет душой.</a:t>
            </a:r>
          </a:p>
          <a:p>
            <a:r>
              <a:rPr lang="ru-RU" sz="1200" b="1" dirty="0" smtClean="0">
                <a:latin typeface="Comic Sans MS" pitchFamily="66" charset="0"/>
              </a:rPr>
              <a:t>Он в школу, конечно же, первым приходит.</a:t>
            </a:r>
          </a:p>
          <a:p>
            <a:r>
              <a:rPr lang="ru-RU" sz="1200" b="1" dirty="0" smtClean="0">
                <a:latin typeface="Comic Sans MS" pitchFamily="66" charset="0"/>
              </a:rPr>
              <a:t>С улыбкой и книгами в класс наш заходит.</a:t>
            </a:r>
          </a:p>
          <a:p>
            <a:r>
              <a:rPr lang="ru-RU" sz="1200" b="1" dirty="0" smtClean="0">
                <a:latin typeface="Comic Sans MS" pitchFamily="66" charset="0"/>
              </a:rPr>
              <a:t>По школе гремит долгожданный звонок,</a:t>
            </a:r>
          </a:p>
          <a:p>
            <a:r>
              <a:rPr lang="ru-RU" sz="1200" b="1" dirty="0" smtClean="0">
                <a:latin typeface="Comic Sans MS" pitchFamily="66" charset="0"/>
              </a:rPr>
              <a:t>И вот начинается первый урок.</a:t>
            </a:r>
          </a:p>
          <a:p>
            <a:r>
              <a:rPr lang="ru-RU" sz="1200" b="1" dirty="0" smtClean="0">
                <a:latin typeface="Comic Sans MS" pitchFamily="66" charset="0"/>
              </a:rPr>
              <a:t>Учитель примеры решать помогает.</a:t>
            </a:r>
          </a:p>
          <a:p>
            <a:r>
              <a:rPr lang="ru-RU" sz="1200" b="1" dirty="0" smtClean="0">
                <a:latin typeface="Comic Sans MS" pitchFamily="66" charset="0"/>
              </a:rPr>
              <a:t>Он всю географию лучше нас знает.</a:t>
            </a:r>
          </a:p>
          <a:p>
            <a:r>
              <a:rPr lang="ru-RU" sz="1200" b="1" dirty="0" smtClean="0">
                <a:latin typeface="Comic Sans MS" pitchFamily="66" charset="0"/>
              </a:rPr>
              <a:t>Он пишет красиво, стихи нам читает,</a:t>
            </a:r>
          </a:p>
          <a:p>
            <a:r>
              <a:rPr lang="ru-RU" sz="1200" b="1" dirty="0" smtClean="0">
                <a:latin typeface="Comic Sans MS" pitchFamily="66" charset="0"/>
              </a:rPr>
              <a:t>Он всем и во всём и всегда помогает.</a:t>
            </a:r>
          </a:p>
          <a:p>
            <a:r>
              <a:rPr lang="ru-RU" sz="1200" b="1" dirty="0" smtClean="0">
                <a:latin typeface="Comic Sans MS" pitchFamily="66" charset="0"/>
              </a:rPr>
              <a:t>Мы эту профессию все одобряем,</a:t>
            </a:r>
          </a:p>
          <a:p>
            <a:r>
              <a:rPr lang="ru-RU" sz="1200" b="1" dirty="0" smtClean="0">
                <a:latin typeface="Comic Sans MS" pitchFamily="66" charset="0"/>
              </a:rPr>
              <a:t>Сегодня её для себя выбираем.</a:t>
            </a:r>
          </a:p>
          <a:p>
            <a:r>
              <a:rPr lang="ru-RU" sz="1200" b="1" dirty="0" smtClean="0">
                <a:latin typeface="Comic Sans MS" pitchFamily="66" charset="0"/>
              </a:rPr>
              <a:t>Профессия эта трудна и важна</a:t>
            </a:r>
          </a:p>
          <a:p>
            <a:r>
              <a:rPr lang="ru-RU" sz="1200" b="1" dirty="0" smtClean="0">
                <a:latin typeface="Comic Sans MS" pitchFamily="66" charset="0"/>
              </a:rPr>
              <a:t>И в школе сегодняшней очень нужна.</a:t>
            </a:r>
          </a:p>
          <a:p>
            <a:r>
              <a:rPr lang="ru-RU" sz="1200" b="1" dirty="0" smtClean="0">
                <a:latin typeface="Comic Sans MS" pitchFamily="66" charset="0"/>
              </a:rPr>
              <a:t>Профессий же много на свете прекрасных,</a:t>
            </a:r>
          </a:p>
          <a:p>
            <a:r>
              <a:rPr lang="ru-RU" sz="1200" b="1" dirty="0" smtClean="0">
                <a:latin typeface="Comic Sans MS" pitchFamily="66" charset="0"/>
              </a:rPr>
              <a:t>Почётных, опасных и, главное,  разных.</a:t>
            </a:r>
          </a:p>
          <a:p>
            <a:r>
              <a:rPr lang="ru-RU" sz="1200" b="1" dirty="0" smtClean="0">
                <a:latin typeface="Comic Sans MS" pitchFamily="66" charset="0"/>
              </a:rPr>
              <a:t>Когда окончательно мы подрастём,</a:t>
            </a:r>
          </a:p>
          <a:p>
            <a:r>
              <a:rPr lang="ru-RU" sz="1200" b="1" dirty="0" smtClean="0">
                <a:latin typeface="Comic Sans MS" pitchFamily="66" charset="0"/>
              </a:rPr>
              <a:t>Одну для себя по душе подберём!</a:t>
            </a:r>
          </a:p>
          <a:p>
            <a:endParaRPr lang="ru-RU" sz="1200" dirty="0">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359465"/>
            <a:ext cx="7758138" cy="569205"/>
          </a:xfrm>
        </p:spPr>
        <p:txBody>
          <a:bodyPr>
            <a:normAutofit/>
          </a:bodyPr>
          <a:lstStyle/>
          <a:p>
            <a:r>
              <a:rPr lang="ru-RU" sz="1800" b="1" dirty="0" smtClean="0">
                <a:solidFill>
                  <a:schemeClr val="accent1">
                    <a:lumMod val="75000"/>
                  </a:schemeClr>
                </a:solidFill>
                <a:latin typeface="Comic Sans MS" pitchFamily="66" charset="0"/>
              </a:rPr>
              <a:t>Только у нас есть такой час!    «Час сокровенного слова»</a:t>
            </a:r>
            <a:endParaRPr lang="ru-RU" sz="1800" b="1" dirty="0">
              <a:solidFill>
                <a:schemeClr val="accent1">
                  <a:lumMod val="75000"/>
                </a:schemeClr>
              </a:solidFill>
              <a:latin typeface="Comic Sans MS" pitchFamily="66" charset="0"/>
            </a:endParaRPr>
          </a:p>
        </p:txBody>
      </p:sp>
      <p:pic>
        <p:nvPicPr>
          <p:cNvPr id="3" name="Рисунок 2" descr="час сокровенного слова"/>
          <p:cNvPicPr/>
          <p:nvPr/>
        </p:nvPicPr>
        <p:blipFill>
          <a:blip r:embed="rId2">
            <a:lum bright="6000"/>
          </a:blip>
          <a:srcRect/>
          <a:stretch>
            <a:fillRect/>
          </a:stretch>
        </p:blipFill>
        <p:spPr bwMode="auto">
          <a:xfrm>
            <a:off x="214282" y="3071810"/>
            <a:ext cx="4440304" cy="3143272"/>
          </a:xfrm>
          <a:prstGeom prst="rect">
            <a:avLst/>
          </a:prstGeom>
          <a:noFill/>
          <a:ln w="9525" algn="in">
            <a:noFill/>
            <a:miter lim="800000"/>
            <a:headEnd/>
            <a:tailEnd/>
          </a:ln>
          <a:effectLst>
            <a:softEdge rad="317500"/>
          </a:effectLst>
        </p:spPr>
      </p:pic>
      <p:pic>
        <p:nvPicPr>
          <p:cNvPr id="5" name="Рисунок 4" descr="C:\Users\Зам\AppData\Local\Microsoft\Windows\Temporary Internet Files\Content.Word\IMG_9175.jpg"/>
          <p:cNvPicPr/>
          <p:nvPr/>
        </p:nvPicPr>
        <p:blipFill>
          <a:blip r:embed="rId3" cstate="print"/>
          <a:srcRect l="30391" b="31910"/>
          <a:stretch>
            <a:fillRect/>
          </a:stretch>
        </p:blipFill>
        <p:spPr bwMode="auto">
          <a:xfrm>
            <a:off x="4572000" y="3071810"/>
            <a:ext cx="4143404" cy="2928958"/>
          </a:xfrm>
          <a:prstGeom prst="rect">
            <a:avLst/>
          </a:prstGeom>
          <a:noFill/>
          <a:ln w="9525">
            <a:noFill/>
            <a:miter lim="800000"/>
            <a:headEnd/>
            <a:tailEnd/>
          </a:ln>
          <a:effectLst>
            <a:softEdge rad="317500"/>
          </a:effectLst>
        </p:spPr>
      </p:pic>
      <p:sp>
        <p:nvSpPr>
          <p:cNvPr id="6" name="TextBox 5"/>
          <p:cNvSpPr txBox="1"/>
          <p:nvPr/>
        </p:nvSpPr>
        <p:spPr>
          <a:xfrm>
            <a:off x="357158" y="1000108"/>
            <a:ext cx="8501122" cy="2308324"/>
          </a:xfrm>
          <a:prstGeom prst="rect">
            <a:avLst/>
          </a:prstGeom>
          <a:noFill/>
        </p:spPr>
        <p:txBody>
          <a:bodyPr wrap="square" rtlCol="0">
            <a:spAutoFit/>
          </a:bodyPr>
          <a:lstStyle/>
          <a:p>
            <a:r>
              <a:rPr lang="ru-RU" sz="1400" b="1" dirty="0" smtClean="0">
                <a:latin typeface="Comic Sans MS" pitchFamily="66" charset="0"/>
              </a:rPr>
              <a:t>19 января в школе традиционно вот уже более 20 лет проходят встречи, посвященные памяти земляка, известного поэта 19 века, переводчика  Ермила Ивановича Кострова. На этих встречах, которые  называются «Часом  сокровенного слова», дети собираются по своему желанию в читальном зале библиотеки – Зале Ермила Кострова,  читают стихи, делятся сокровенными мыслями, горят свечи, все пьют душистый чай и гадают.  Встречу 19 января  2019 года проводили наши шестиклассники и главные участники этого часа – ученики 1-4 классов. Они подготовили стихи и сочинения о родном крае, лучшие из которых прозвучали. А ещё в этот день состоялась презентация книги стихов начинающего поэта, ученицы 5 класса Алёны Сулеймановой.</a:t>
            </a:r>
            <a:endParaRPr lang="ru-RU" sz="1400" dirty="0" smtClean="0">
              <a:latin typeface="Comic Sans MS" pitchFamily="66" charset="0"/>
            </a:endParaRPr>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359465"/>
            <a:ext cx="7901014" cy="712081"/>
          </a:xfrm>
        </p:spPr>
        <p:txBody>
          <a:bodyPr>
            <a:normAutofit/>
          </a:bodyPr>
          <a:lstStyle/>
          <a:p>
            <a:r>
              <a:rPr lang="ru-RU" sz="1800" b="1" dirty="0" smtClean="0">
                <a:solidFill>
                  <a:schemeClr val="accent1">
                    <a:lumMod val="75000"/>
                  </a:schemeClr>
                </a:solidFill>
                <a:latin typeface="Comic Sans MS" pitchFamily="66" charset="0"/>
              </a:rPr>
              <a:t>Только у нас есть такой час!    «Час сокровенного слова»</a:t>
            </a:r>
            <a:endParaRPr lang="ru-RU" sz="1800" dirty="0">
              <a:solidFill>
                <a:schemeClr val="accent1">
                  <a:lumMod val="75000"/>
                </a:schemeClr>
              </a:solidFill>
            </a:endParaRPr>
          </a:p>
        </p:txBody>
      </p:sp>
      <p:pic>
        <p:nvPicPr>
          <p:cNvPr id="3" name="Рисунок 2" descr="C:\Users\Зам\Desktop\краеведы\Лит\IMG_7922.JPG"/>
          <p:cNvPicPr/>
          <p:nvPr/>
        </p:nvPicPr>
        <p:blipFill>
          <a:blip r:embed="rId2" cstate="print"/>
          <a:srcRect/>
          <a:stretch>
            <a:fillRect/>
          </a:stretch>
        </p:blipFill>
        <p:spPr bwMode="auto">
          <a:xfrm>
            <a:off x="4317336" y="1071546"/>
            <a:ext cx="4826664" cy="3357586"/>
          </a:xfrm>
          <a:prstGeom prst="rect">
            <a:avLst/>
          </a:prstGeom>
          <a:noFill/>
          <a:ln w="9525">
            <a:noFill/>
            <a:miter lim="800000"/>
            <a:headEnd/>
            <a:tailEnd/>
          </a:ln>
          <a:effectLst>
            <a:softEdge rad="635000"/>
          </a:effectLst>
        </p:spPr>
      </p:pic>
      <p:sp>
        <p:nvSpPr>
          <p:cNvPr id="4" name="TextBox 3"/>
          <p:cNvSpPr txBox="1"/>
          <p:nvPr/>
        </p:nvSpPr>
        <p:spPr>
          <a:xfrm>
            <a:off x="0" y="1285860"/>
            <a:ext cx="5286380" cy="1600438"/>
          </a:xfrm>
          <a:prstGeom prst="rect">
            <a:avLst/>
          </a:prstGeom>
          <a:noFill/>
        </p:spPr>
        <p:txBody>
          <a:bodyPr wrap="square" rtlCol="0">
            <a:spAutoFit/>
          </a:bodyPr>
          <a:lstStyle/>
          <a:p>
            <a:r>
              <a:rPr lang="ru-RU" sz="1400" b="1" dirty="0" smtClean="0">
                <a:latin typeface="Comic Sans MS" pitchFamily="66" charset="0"/>
              </a:rPr>
              <a:t>Учителя русского языка и литературы Костылева Г.Н. и Кочуров И.И.вместе с руководителем Музея истории Синегорского края являются организаторами Часа сокровенного слова. Их творческий союз, взаимопонимание – основа работы и интересных встреч  на Часе, в Литературных гостиных и других больших и малых мероприятиях с детьми.</a:t>
            </a:r>
            <a:endParaRPr lang="ru-RU" sz="1400" b="1" dirty="0">
              <a:latin typeface="Comic Sans MS" pitchFamily="66" charset="0"/>
            </a:endParaRPr>
          </a:p>
        </p:txBody>
      </p:sp>
      <p:pic>
        <p:nvPicPr>
          <p:cNvPr id="5" name="Рисунок 4" descr="C:\Users\Зам\Desktop\IMG_0004.JPG"/>
          <p:cNvPicPr/>
          <p:nvPr/>
        </p:nvPicPr>
        <p:blipFill>
          <a:blip r:embed="rId3" cstate="print"/>
          <a:srcRect/>
          <a:stretch>
            <a:fillRect/>
          </a:stretch>
        </p:blipFill>
        <p:spPr bwMode="auto">
          <a:xfrm>
            <a:off x="142844" y="2928934"/>
            <a:ext cx="5286412" cy="3929066"/>
          </a:xfrm>
          <a:prstGeom prst="rect">
            <a:avLst/>
          </a:prstGeom>
          <a:noFill/>
          <a:ln w="9525">
            <a:noFill/>
            <a:miter lim="800000"/>
            <a:headEnd/>
            <a:tailEnd/>
          </a:ln>
          <a:effectLst>
            <a:softEdge rad="317500"/>
          </a:effectLst>
        </p:spPr>
      </p:pic>
      <p:sp>
        <p:nvSpPr>
          <p:cNvPr id="6" name="TextBox 5"/>
          <p:cNvSpPr txBox="1"/>
          <p:nvPr/>
        </p:nvSpPr>
        <p:spPr>
          <a:xfrm>
            <a:off x="5357818" y="4214818"/>
            <a:ext cx="3571900" cy="2523768"/>
          </a:xfrm>
          <a:prstGeom prst="rect">
            <a:avLst/>
          </a:prstGeom>
          <a:noFill/>
        </p:spPr>
        <p:txBody>
          <a:bodyPr wrap="square" rtlCol="0">
            <a:spAutoFit/>
          </a:bodyPr>
          <a:lstStyle/>
          <a:p>
            <a:r>
              <a:rPr lang="ru-RU" sz="1400" b="1" dirty="0" smtClean="0">
                <a:latin typeface="Comic Sans MS" pitchFamily="66" charset="0"/>
              </a:rPr>
              <a:t>Иконы светятся лампадой,</a:t>
            </a:r>
          </a:p>
          <a:p>
            <a:r>
              <a:rPr lang="ru-RU" sz="1400" b="1" dirty="0" smtClean="0">
                <a:latin typeface="Comic Sans MS" pitchFamily="66" charset="0"/>
              </a:rPr>
              <a:t>А на стене – портрет.</a:t>
            </a:r>
          </a:p>
          <a:p>
            <a:r>
              <a:rPr lang="ru-RU" sz="1400" b="1" dirty="0" smtClean="0">
                <a:latin typeface="Comic Sans MS" pitchFamily="66" charset="0"/>
              </a:rPr>
              <a:t>Душой сегодня вспомнить надо,</a:t>
            </a:r>
          </a:p>
          <a:p>
            <a:r>
              <a:rPr lang="ru-RU" sz="1400" b="1" dirty="0" smtClean="0">
                <a:latin typeface="Comic Sans MS" pitchFamily="66" charset="0"/>
              </a:rPr>
              <a:t> Кого давно уж нет.</a:t>
            </a:r>
          </a:p>
          <a:p>
            <a:r>
              <a:rPr lang="ru-RU" sz="1400" b="1" dirty="0" smtClean="0">
                <a:latin typeface="Comic Sans MS" pitchFamily="66" charset="0"/>
              </a:rPr>
              <a:t>Односельчанин вспомнить рад,              </a:t>
            </a:r>
          </a:p>
          <a:p>
            <a:r>
              <a:rPr lang="ru-RU" sz="1400" b="1" dirty="0" smtClean="0">
                <a:latin typeface="Comic Sans MS" pitchFamily="66" charset="0"/>
              </a:rPr>
              <a:t>Не пожалеет слов:</a:t>
            </a:r>
          </a:p>
          <a:p>
            <a:r>
              <a:rPr lang="ru-RU" sz="1400" b="1" dirty="0" smtClean="0">
                <a:latin typeface="Comic Sans MS" pitchFamily="66" charset="0"/>
              </a:rPr>
              <a:t>-Здесь много-много лет назад</a:t>
            </a:r>
          </a:p>
          <a:p>
            <a:r>
              <a:rPr lang="ru-RU" sz="1400" b="1" dirty="0" smtClean="0">
                <a:latin typeface="Comic Sans MS" pitchFamily="66" charset="0"/>
              </a:rPr>
              <a:t>Рожден поэт! Костров…</a:t>
            </a:r>
          </a:p>
          <a:p>
            <a:r>
              <a:rPr lang="ru-RU" sz="1400" b="1" dirty="0" smtClean="0">
                <a:latin typeface="Comic Sans MS" pitchFamily="66" charset="0"/>
              </a:rPr>
              <a:t>                    Леушина Г.М.</a:t>
            </a:r>
          </a:p>
          <a:p>
            <a:endParaRPr lang="ru-RU" sz="1400" b="1" dirty="0" smtClean="0">
              <a:latin typeface="Comic Sans MS" pitchFamily="66" charset="0"/>
            </a:endParaRPr>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359465"/>
            <a:ext cx="3214710" cy="426329"/>
          </a:xfrm>
        </p:spPr>
        <p:txBody>
          <a:bodyPr>
            <a:normAutofit/>
          </a:bodyPr>
          <a:lstStyle/>
          <a:p>
            <a:r>
              <a:rPr lang="ru-RU" sz="1800" b="1" dirty="0" smtClean="0">
                <a:solidFill>
                  <a:schemeClr val="accent1">
                    <a:lumMod val="75000"/>
                  </a:schemeClr>
                </a:solidFill>
                <a:latin typeface="Comic Sans MS" pitchFamily="66" charset="0"/>
              </a:rPr>
              <a:t>Литературные гостиные</a:t>
            </a:r>
            <a:endParaRPr lang="ru-RU" sz="1800" b="1" dirty="0">
              <a:solidFill>
                <a:schemeClr val="accent1">
                  <a:lumMod val="75000"/>
                </a:schemeClr>
              </a:solidFill>
              <a:latin typeface="Comic Sans MS" pitchFamily="66" charset="0"/>
            </a:endParaRPr>
          </a:p>
        </p:txBody>
      </p:sp>
      <p:pic>
        <p:nvPicPr>
          <p:cNvPr id="3" name="Рисунок 2" descr="img116"/>
          <p:cNvPicPr/>
          <p:nvPr/>
        </p:nvPicPr>
        <p:blipFill>
          <a:blip r:embed="rId2"/>
          <a:srcRect l="20923" r="13085" b="23684"/>
          <a:stretch>
            <a:fillRect/>
          </a:stretch>
        </p:blipFill>
        <p:spPr bwMode="auto">
          <a:xfrm>
            <a:off x="0" y="1214422"/>
            <a:ext cx="4786314" cy="3214710"/>
          </a:xfrm>
          <a:prstGeom prst="rect">
            <a:avLst/>
          </a:prstGeom>
          <a:noFill/>
          <a:ln w="9525">
            <a:noFill/>
            <a:miter lim="800000"/>
            <a:headEnd/>
            <a:tailEnd/>
          </a:ln>
          <a:effectLst>
            <a:softEdge rad="317500"/>
          </a:effectLst>
        </p:spPr>
      </p:pic>
      <p:pic>
        <p:nvPicPr>
          <p:cNvPr id="4" name="Рисунок 3" descr="2005"/>
          <p:cNvPicPr/>
          <p:nvPr/>
        </p:nvPicPr>
        <p:blipFill>
          <a:blip r:embed="rId3">
            <a:lum bright="6000"/>
          </a:blip>
          <a:srcRect r="13369"/>
          <a:stretch>
            <a:fillRect/>
          </a:stretch>
        </p:blipFill>
        <p:spPr bwMode="auto">
          <a:xfrm>
            <a:off x="4572000" y="2786058"/>
            <a:ext cx="4572000" cy="3430852"/>
          </a:xfrm>
          <a:prstGeom prst="rect">
            <a:avLst/>
          </a:prstGeom>
          <a:noFill/>
          <a:ln w="9525">
            <a:noFill/>
            <a:miter lim="800000"/>
            <a:headEnd/>
            <a:tailEnd/>
          </a:ln>
          <a:effectLst>
            <a:softEdge rad="317500"/>
          </a:effectLst>
        </p:spPr>
      </p:pic>
      <p:pic>
        <p:nvPicPr>
          <p:cNvPr id="5" name="Рисунок 4" descr="Свечи горят"/>
          <p:cNvPicPr/>
          <p:nvPr/>
        </p:nvPicPr>
        <p:blipFill>
          <a:blip r:embed="rId4"/>
          <a:srcRect r="6251" b="12195"/>
          <a:stretch>
            <a:fillRect/>
          </a:stretch>
        </p:blipFill>
        <p:spPr bwMode="auto">
          <a:xfrm>
            <a:off x="4857752" y="285728"/>
            <a:ext cx="4286248" cy="2571768"/>
          </a:xfrm>
          <a:prstGeom prst="rect">
            <a:avLst/>
          </a:prstGeom>
          <a:noFill/>
          <a:ln w="9525">
            <a:noFill/>
            <a:miter lim="800000"/>
            <a:headEnd/>
            <a:tailEnd/>
          </a:ln>
          <a:effectLst>
            <a:softEdge rad="317500"/>
          </a:effectLst>
        </p:spPr>
      </p:pic>
      <p:sp>
        <p:nvSpPr>
          <p:cNvPr id="6" name="TextBox 5"/>
          <p:cNvSpPr txBox="1"/>
          <p:nvPr/>
        </p:nvSpPr>
        <p:spPr>
          <a:xfrm>
            <a:off x="285720" y="4357694"/>
            <a:ext cx="4357718" cy="2092881"/>
          </a:xfrm>
          <a:prstGeom prst="rect">
            <a:avLst/>
          </a:prstGeom>
          <a:noFill/>
        </p:spPr>
        <p:txBody>
          <a:bodyPr wrap="square" rtlCol="0">
            <a:spAutoFit/>
          </a:bodyPr>
          <a:lstStyle/>
          <a:p>
            <a:r>
              <a:rPr lang="ru-RU" sz="1400" b="1" dirty="0" smtClean="0">
                <a:latin typeface="Comic Sans MS" pitchFamily="66" charset="0"/>
              </a:rPr>
              <a:t>Ты – человек</a:t>
            </a:r>
          </a:p>
          <a:p>
            <a:r>
              <a:rPr lang="ru-RU" sz="1400" b="1" dirty="0" smtClean="0">
                <a:latin typeface="Comic Sans MS" pitchFamily="66" charset="0"/>
              </a:rPr>
              <a:t>                    и сим ты именем гордись.</a:t>
            </a:r>
          </a:p>
          <a:p>
            <a:r>
              <a:rPr lang="ru-RU" sz="1400" b="1" dirty="0" smtClean="0">
                <a:latin typeface="Comic Sans MS" pitchFamily="66" charset="0"/>
              </a:rPr>
              <a:t>Оно велико и почтенно,</a:t>
            </a:r>
          </a:p>
          <a:p>
            <a:r>
              <a:rPr lang="ru-RU" sz="1400" b="1" dirty="0" smtClean="0">
                <a:latin typeface="Comic Sans MS" pitchFamily="66" charset="0"/>
              </a:rPr>
              <a:t> Коль с добродетелью</a:t>
            </a:r>
          </a:p>
          <a:p>
            <a:r>
              <a:rPr lang="ru-RU" sz="1400" b="1" dirty="0" smtClean="0">
                <a:latin typeface="Comic Sans MS" pitchFamily="66" charset="0"/>
              </a:rPr>
              <a:t>                    </a:t>
            </a:r>
            <a:r>
              <a:rPr lang="ru-RU" sz="1400" b="1" dirty="0" err="1" smtClean="0">
                <a:latin typeface="Comic Sans MS" pitchFamily="66" charset="0"/>
              </a:rPr>
              <a:t>сопряженно</a:t>
            </a:r>
            <a:r>
              <a:rPr lang="ru-RU" sz="1400" b="1" dirty="0" smtClean="0">
                <a:latin typeface="Comic Sans MS" pitchFamily="66" charset="0"/>
              </a:rPr>
              <a:t>.</a:t>
            </a:r>
          </a:p>
          <a:p>
            <a:r>
              <a:rPr lang="ru-RU" sz="1400" b="1" dirty="0" smtClean="0">
                <a:latin typeface="Comic Sans MS" pitchFamily="66" charset="0"/>
              </a:rPr>
              <a:t>Доволен буди им, </a:t>
            </a:r>
          </a:p>
          <a:p>
            <a:r>
              <a:rPr lang="ru-RU" sz="1400" b="1" dirty="0" smtClean="0">
                <a:latin typeface="Comic Sans MS" pitchFamily="66" charset="0"/>
              </a:rPr>
              <a:t>                     собой его возвысь.</a:t>
            </a:r>
          </a:p>
          <a:p>
            <a:r>
              <a:rPr lang="ru-RU" sz="1400" b="1" dirty="0" smtClean="0">
                <a:latin typeface="Comic Sans MS" pitchFamily="66" charset="0"/>
              </a:rPr>
              <a:t>                        Ермил Иванович Костров</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359465"/>
            <a:ext cx="7115196" cy="854957"/>
          </a:xfrm>
        </p:spPr>
        <p:txBody>
          <a:bodyPr>
            <a:normAutofit/>
          </a:bodyPr>
          <a:lstStyle/>
          <a:p>
            <a:r>
              <a:rPr lang="ru-RU" sz="1800" b="1" dirty="0" smtClean="0">
                <a:solidFill>
                  <a:schemeClr val="accent1">
                    <a:lumMod val="75000"/>
                  </a:schemeClr>
                </a:solidFill>
                <a:latin typeface="Comic Sans MS" pitchFamily="66" charset="0"/>
              </a:rPr>
              <a:t>Школьный театр «ТЕРЕМОК»</a:t>
            </a:r>
            <a:endParaRPr lang="ru-RU" sz="1800" b="1" dirty="0">
              <a:solidFill>
                <a:schemeClr val="accent1">
                  <a:lumMod val="75000"/>
                </a:schemeClr>
              </a:solidFill>
              <a:latin typeface="Comic Sans MS" pitchFamily="66" charset="0"/>
            </a:endParaRPr>
          </a:p>
        </p:txBody>
      </p:sp>
      <p:sp>
        <p:nvSpPr>
          <p:cNvPr id="3" name="TextBox 2"/>
          <p:cNvSpPr txBox="1"/>
          <p:nvPr/>
        </p:nvSpPr>
        <p:spPr>
          <a:xfrm>
            <a:off x="0" y="1214423"/>
            <a:ext cx="9144000" cy="4185761"/>
          </a:xfrm>
          <a:prstGeom prst="rect">
            <a:avLst/>
          </a:prstGeom>
          <a:noFill/>
        </p:spPr>
        <p:txBody>
          <a:bodyPr wrap="square" rtlCol="0">
            <a:spAutoFit/>
          </a:bodyPr>
          <a:lstStyle/>
          <a:p>
            <a:pPr algn="just"/>
            <a:r>
              <a:rPr lang="ru-RU" sz="1400" b="1" dirty="0" smtClean="0">
                <a:latin typeface="Comic Sans MS" pitchFamily="66" charset="0"/>
              </a:rPr>
              <a:t>	За свою многолетнюю педагогическую деятельность с детьми прихожу к убеждению, что для воспитания дружного и сплоченного классного коллектива, успешной учебы необходимо с первого класса заниматься с детьми элементами театрального искусства. А между тем приемы театрализации применимы в условиях любого класса, школы, любого детского коллектива. Играть сценки, представлять кого-то, выразительно читать стихи и прозу, нестандартно, с выдумкой проводить школьные праздники – во всех этих действиях присутствует дух театра! </a:t>
            </a:r>
          </a:p>
          <a:p>
            <a:pPr algn="just"/>
            <a:r>
              <a:rPr lang="ru-RU" sz="1400" b="1" dirty="0" smtClean="0">
                <a:latin typeface="Comic Sans MS" pitchFamily="66" charset="0"/>
              </a:rPr>
              <a:t>Всё начинается с игры. В игре присутствуют элементы театра. « Театральное искусство…начинается у детей с игры в куклы и затем переходит в импровизацию», - такую мысль высказал </a:t>
            </a:r>
            <a:r>
              <a:rPr lang="ru-RU" sz="1400" b="1" dirty="0" err="1" smtClean="0">
                <a:latin typeface="Comic Sans MS" pitchFamily="66" charset="0"/>
              </a:rPr>
              <a:t>С.Т.Шацкий</a:t>
            </a:r>
            <a:r>
              <a:rPr lang="ru-RU" sz="1400" b="1" dirty="0" smtClean="0">
                <a:latin typeface="Comic Sans MS" pitchFamily="66" charset="0"/>
              </a:rPr>
              <a:t>. Театр - лучшее поле для гармоничного воспитания учащегося.Ребенок учится тренировать свое поведение, учится главному, чего всегда не хватает ОБЩЕНИЮ. </a:t>
            </a:r>
          </a:p>
          <a:p>
            <a:pPr algn="just"/>
            <a:r>
              <a:rPr lang="ru-RU" sz="1400" b="1" dirty="0" smtClean="0">
                <a:latin typeface="Comic Sans MS" pitchFamily="66" charset="0"/>
              </a:rPr>
              <a:t>Чтобы легче и увлекательнее учиться детям в классе, мы 25 лет назад организовали театр «Теремок», который активно работает и по сегодняшний день. Громкое название - театр, но он реально существует в школе, он живет и развивается. </a:t>
            </a:r>
          </a:p>
          <a:p>
            <a:pPr algn="just"/>
            <a:r>
              <a:rPr lang="ru-RU" sz="1400" b="1" dirty="0" smtClean="0">
                <a:latin typeface="Comic Sans MS" pitchFamily="66" charset="0"/>
              </a:rPr>
              <a:t>Для постановок мы берем стихи, рассказы, пьесы, сказки. Мы ставим такие пьесы, чтобы в них участвовало как можно больше детей, чтобы работа над ней доставляла радость всем, помогала раскрыть свои способности, помогала стать учащимся добрее, учила их дружить и ценить дружбу. При работе над спектаклями обогащался словарный запас детей. Дети стали выразительнее и красочнее писать сочинения.</a:t>
            </a:r>
            <a:endParaRPr lang="ru-RU" sz="1400" b="1" dirty="0">
              <a:latin typeface="Comic Sans MS" pitchFamily="66" charset="0"/>
            </a:endParaRPr>
          </a:p>
        </p:txBody>
      </p:sp>
      <p:pic>
        <p:nvPicPr>
          <p:cNvPr id="4" name="Рисунок 3" descr="C:\Users\Зам\Desktop\IMG_0006.JPG"/>
          <p:cNvPicPr/>
          <p:nvPr/>
        </p:nvPicPr>
        <p:blipFill>
          <a:blip r:embed="rId3" cstate="print"/>
          <a:srcRect t="31467" b="18926"/>
          <a:stretch>
            <a:fillRect/>
          </a:stretch>
        </p:blipFill>
        <p:spPr bwMode="auto">
          <a:xfrm>
            <a:off x="2643174" y="5214950"/>
            <a:ext cx="6500826" cy="1643050"/>
          </a:xfrm>
          <a:prstGeom prst="rect">
            <a:avLst/>
          </a:prstGeom>
          <a:noFill/>
          <a:ln w="9525">
            <a:noFill/>
            <a:miter lim="800000"/>
            <a:headEnd/>
            <a:tailEnd/>
          </a:ln>
          <a:effectLst>
            <a:softEdge rad="317500"/>
          </a:effectLst>
        </p:spPr>
      </p:pic>
      <p:pic>
        <p:nvPicPr>
          <p:cNvPr id="5" name="Рисунок 4" descr="C:\Users\Зам\Desktop\IMG_0005.JPG"/>
          <p:cNvPicPr/>
          <p:nvPr/>
        </p:nvPicPr>
        <p:blipFill>
          <a:blip r:embed="rId4" cstate="print"/>
          <a:srcRect/>
          <a:stretch>
            <a:fillRect/>
          </a:stretch>
        </p:blipFill>
        <p:spPr bwMode="auto">
          <a:xfrm>
            <a:off x="142844" y="5286389"/>
            <a:ext cx="2786082" cy="1571612"/>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7422" y="359465"/>
            <a:ext cx="6329378" cy="497767"/>
          </a:xfrm>
        </p:spPr>
        <p:txBody>
          <a:bodyPr>
            <a:normAutofit/>
          </a:bodyPr>
          <a:lstStyle/>
          <a:p>
            <a:r>
              <a:rPr lang="ru-RU" sz="1800" b="1" dirty="0" smtClean="0">
                <a:solidFill>
                  <a:schemeClr val="accent1">
                    <a:lumMod val="75000"/>
                  </a:schemeClr>
                </a:solidFill>
                <a:latin typeface="Comic Sans MS" pitchFamily="66" charset="0"/>
              </a:rPr>
              <a:t>Школьный театр «ТЕРЕМОК»</a:t>
            </a:r>
            <a:endParaRPr lang="ru-RU" sz="1800" dirty="0">
              <a:solidFill>
                <a:schemeClr val="accent1">
                  <a:lumMod val="75000"/>
                </a:schemeClr>
              </a:solidFill>
            </a:endParaRPr>
          </a:p>
        </p:txBody>
      </p:sp>
      <p:pic>
        <p:nvPicPr>
          <p:cNvPr id="1026" name="Picture 2" descr="C:\Users\Зам\Desktop\2019-07-29_007 - копия.jpg"/>
          <p:cNvPicPr>
            <a:picLocks noChangeAspect="1" noChangeArrowheads="1"/>
          </p:cNvPicPr>
          <p:nvPr/>
        </p:nvPicPr>
        <p:blipFill>
          <a:blip r:embed="rId3" cstate="print"/>
          <a:srcRect/>
          <a:stretch>
            <a:fillRect/>
          </a:stretch>
        </p:blipFill>
        <p:spPr bwMode="auto">
          <a:xfrm>
            <a:off x="714348" y="1357298"/>
            <a:ext cx="3929058" cy="4819019"/>
          </a:xfrm>
          <a:prstGeom prst="rect">
            <a:avLst/>
          </a:prstGeom>
          <a:noFill/>
          <a:effectLst>
            <a:softEdge rad="635000"/>
          </a:effectLst>
        </p:spPr>
      </p:pic>
      <p:sp>
        <p:nvSpPr>
          <p:cNvPr id="5" name="TextBox 4"/>
          <p:cNvSpPr txBox="1"/>
          <p:nvPr/>
        </p:nvSpPr>
        <p:spPr>
          <a:xfrm>
            <a:off x="4143372" y="1857364"/>
            <a:ext cx="3929090" cy="3323987"/>
          </a:xfrm>
          <a:prstGeom prst="rect">
            <a:avLst/>
          </a:prstGeom>
          <a:noFill/>
        </p:spPr>
        <p:txBody>
          <a:bodyPr wrap="square" rtlCol="0">
            <a:spAutoFit/>
          </a:bodyPr>
          <a:lstStyle/>
          <a:p>
            <a:pPr algn="just"/>
            <a:r>
              <a:rPr lang="ru-RU" sz="1400" b="1" dirty="0" smtClean="0">
                <a:latin typeface="Comic Sans MS" pitchFamily="66" charset="0"/>
              </a:rPr>
              <a:t>Афиши спектаклей  театра «Теремок», режиссером – постановщиком которых на протяжении многих лет была учитель русского языка и литературы Костылева Галина Николаевна</a:t>
            </a:r>
          </a:p>
          <a:p>
            <a:pPr algn="just"/>
            <a:r>
              <a:rPr lang="ru-RU" sz="1400" b="1" dirty="0" smtClean="0">
                <a:latin typeface="Comic Sans MS" pitchFamily="66" charset="0"/>
              </a:rPr>
              <a:t>В спектаклях задействованы ученики старших классов и  начальной школы. Спектакли с удовольствием смотрела вся школа, родители. </a:t>
            </a:r>
          </a:p>
          <a:p>
            <a:pPr algn="just"/>
            <a:r>
              <a:rPr lang="ru-RU" sz="1400" b="1" dirty="0" smtClean="0">
                <a:latin typeface="Comic Sans MS" pitchFamily="66" charset="0"/>
              </a:rPr>
              <a:t>Со спектаклями юные артисты объехали все близлежащие поселки: Кобра, Крутой Лог, Первомайск, Мытьец, Орлецы.</a:t>
            </a:r>
          </a:p>
          <a:p>
            <a:pPr algn="just"/>
            <a:r>
              <a:rPr lang="ru-RU" sz="1400" b="1" dirty="0" smtClean="0">
                <a:latin typeface="Comic Sans MS" pitchFamily="66" charset="0"/>
              </a:rPr>
              <a:t>Незабываемые впечатления, встречи. Эмоции, театральный опыт…</a:t>
            </a:r>
            <a:endParaRPr lang="ru-RU" sz="1400" b="1" dirty="0">
              <a:latin typeface="Comic Sans MS"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3240" y="359465"/>
            <a:ext cx="5543560" cy="569205"/>
          </a:xfrm>
        </p:spPr>
        <p:txBody>
          <a:bodyPr>
            <a:normAutofit/>
          </a:bodyPr>
          <a:lstStyle/>
          <a:p>
            <a:r>
              <a:rPr lang="ru-RU" sz="1800" b="1" dirty="0" smtClean="0">
                <a:solidFill>
                  <a:schemeClr val="accent1">
                    <a:lumMod val="75000"/>
                  </a:schemeClr>
                </a:solidFill>
                <a:latin typeface="Comic Sans MS" pitchFamily="66" charset="0"/>
              </a:rPr>
              <a:t>Школьный театр «ТЕРЕМОК»</a:t>
            </a:r>
            <a:endParaRPr lang="ru-RU" sz="1800" dirty="0">
              <a:solidFill>
                <a:schemeClr val="accent1">
                  <a:lumMod val="75000"/>
                </a:schemeClr>
              </a:solidFill>
            </a:endParaRPr>
          </a:p>
        </p:txBody>
      </p:sp>
      <p:pic>
        <p:nvPicPr>
          <p:cNvPr id="2050" name="Picture 2" descr="C:\Users\Зам\Desktop\2019-07-29_006 - копия.jpg"/>
          <p:cNvPicPr>
            <a:picLocks noChangeAspect="1" noChangeArrowheads="1"/>
          </p:cNvPicPr>
          <p:nvPr/>
        </p:nvPicPr>
        <p:blipFill>
          <a:blip r:embed="rId2" cstate="print"/>
          <a:srcRect/>
          <a:stretch>
            <a:fillRect/>
          </a:stretch>
        </p:blipFill>
        <p:spPr bwMode="auto">
          <a:xfrm>
            <a:off x="142844" y="1357298"/>
            <a:ext cx="3472741" cy="4775196"/>
          </a:xfrm>
          <a:prstGeom prst="rect">
            <a:avLst/>
          </a:prstGeom>
          <a:noFill/>
          <a:effectLst>
            <a:softEdge rad="317500"/>
          </a:effectLst>
        </p:spPr>
      </p:pic>
      <p:pic>
        <p:nvPicPr>
          <p:cNvPr id="4" name="Рисунок 3" descr="C:\Users\Зам\Desktop\2019-07-29_005 - копия.jpg"/>
          <p:cNvPicPr/>
          <p:nvPr/>
        </p:nvPicPr>
        <p:blipFill>
          <a:blip r:embed="rId3" cstate="print"/>
          <a:srcRect/>
          <a:stretch>
            <a:fillRect/>
          </a:stretch>
        </p:blipFill>
        <p:spPr bwMode="auto">
          <a:xfrm rot="1003844">
            <a:off x="3592666" y="1923603"/>
            <a:ext cx="4988990" cy="3796612"/>
          </a:xfrm>
          <a:prstGeom prst="rect">
            <a:avLst/>
          </a:prstGeom>
          <a:noFill/>
          <a:ln w="9525">
            <a:noFill/>
            <a:miter lim="800000"/>
            <a:headEnd/>
            <a:tailEnd/>
          </a:ln>
          <a:effectLst>
            <a:softEdge rad="317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359465"/>
            <a:ext cx="6400816" cy="712081"/>
          </a:xfrm>
        </p:spPr>
        <p:txBody>
          <a:bodyPr>
            <a:normAutofit/>
          </a:bodyPr>
          <a:lstStyle/>
          <a:p>
            <a:r>
              <a:rPr lang="ru-RU" sz="1800" b="1" dirty="0" smtClean="0">
                <a:solidFill>
                  <a:schemeClr val="accent1">
                    <a:lumMod val="75000"/>
                  </a:schemeClr>
                </a:solidFill>
                <a:latin typeface="Comic Sans MS" pitchFamily="66" charset="0"/>
              </a:rPr>
              <a:t>Школьный театр «ТЕРЕМОК»</a:t>
            </a:r>
            <a:endParaRPr lang="ru-RU" sz="1800" dirty="0">
              <a:solidFill>
                <a:schemeClr val="accent1">
                  <a:lumMod val="75000"/>
                </a:schemeClr>
              </a:solidFill>
            </a:endParaRPr>
          </a:p>
        </p:txBody>
      </p:sp>
      <p:pic>
        <p:nvPicPr>
          <p:cNvPr id="3" name="Рисунок 2" descr="C:\Users\Зам\Desktop\2019-07-29_001 - копия.jpg"/>
          <p:cNvPicPr/>
          <p:nvPr/>
        </p:nvPicPr>
        <p:blipFill>
          <a:blip r:embed="rId2" cstate="print"/>
          <a:srcRect/>
          <a:stretch>
            <a:fillRect/>
          </a:stretch>
        </p:blipFill>
        <p:spPr bwMode="auto">
          <a:xfrm>
            <a:off x="0" y="1142984"/>
            <a:ext cx="4857752" cy="3571900"/>
          </a:xfrm>
          <a:prstGeom prst="rect">
            <a:avLst/>
          </a:prstGeom>
          <a:noFill/>
          <a:ln w="9525">
            <a:noFill/>
            <a:miter lim="800000"/>
            <a:headEnd/>
            <a:tailEnd/>
          </a:ln>
          <a:effectLst>
            <a:softEdge rad="127000"/>
          </a:effectLst>
        </p:spPr>
      </p:pic>
      <p:pic>
        <p:nvPicPr>
          <p:cNvPr id="4" name="Рисунок 3" descr="C:\Users\Зам\Desktop\2019-07-29_002 - копия.jpg"/>
          <p:cNvPicPr/>
          <p:nvPr/>
        </p:nvPicPr>
        <p:blipFill>
          <a:blip r:embed="rId3" cstate="print"/>
          <a:srcRect/>
          <a:stretch>
            <a:fillRect/>
          </a:stretch>
        </p:blipFill>
        <p:spPr bwMode="auto">
          <a:xfrm>
            <a:off x="5000628" y="1000108"/>
            <a:ext cx="3892822" cy="5355772"/>
          </a:xfrm>
          <a:prstGeom prst="rect">
            <a:avLst/>
          </a:prstGeom>
          <a:noFill/>
          <a:ln w="9525">
            <a:noFill/>
            <a:miter lim="800000"/>
            <a:headEnd/>
            <a:tailEnd/>
          </a:ln>
          <a:effectLst>
            <a:softEdge rad="317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57158" y="1500174"/>
            <a:ext cx="8229600" cy="4525963"/>
          </a:xfrm>
        </p:spPr>
        <p:txBody>
          <a:bodyPr>
            <a:normAutofit/>
          </a:bodyPr>
          <a:lstStyle/>
          <a:p>
            <a:pPr>
              <a:buNone/>
            </a:pPr>
            <a:r>
              <a:rPr lang="ru-RU" sz="1400" b="1" dirty="0" smtClean="0">
                <a:solidFill>
                  <a:srgbClr val="FF0000"/>
                </a:solidFill>
                <a:latin typeface="Comic Sans MS" pitchFamily="66" charset="0"/>
              </a:rPr>
              <a:t>«На окраине Кировской области </a:t>
            </a:r>
          </a:p>
          <a:p>
            <a:pPr>
              <a:buNone/>
            </a:pPr>
            <a:r>
              <a:rPr lang="ru-RU" sz="1400" b="1" dirty="0" smtClean="0">
                <a:solidFill>
                  <a:srgbClr val="FF0000"/>
                </a:solidFill>
                <a:latin typeface="Comic Sans MS" pitchFamily="66" charset="0"/>
              </a:rPr>
              <a:t>             неприметное наше село</a:t>
            </a:r>
          </a:p>
          <a:p>
            <a:pPr>
              <a:buNone/>
            </a:pPr>
            <a:r>
              <a:rPr lang="ru-RU" sz="1400" b="1" dirty="0" smtClean="0">
                <a:solidFill>
                  <a:srgbClr val="FF0000"/>
                </a:solidFill>
                <a:latin typeface="Comic Sans MS" pitchFamily="66" charset="0"/>
              </a:rPr>
              <a:t>Окружено </a:t>
            </a:r>
            <a:r>
              <a:rPr lang="ru-RU" sz="1400" b="1" dirty="0" smtClean="0">
                <a:solidFill>
                  <a:srgbClr val="FF0000"/>
                </a:solidFill>
                <a:latin typeface="Comic Sans MS" pitchFamily="66" charset="0"/>
              </a:rPr>
              <a:t>лесами дремучими , </a:t>
            </a:r>
          </a:p>
          <a:p>
            <a:pPr>
              <a:buNone/>
            </a:pPr>
            <a:r>
              <a:rPr lang="ru-RU" sz="1400" b="1" dirty="0" smtClean="0">
                <a:solidFill>
                  <a:srgbClr val="FF0000"/>
                </a:solidFill>
                <a:latin typeface="Comic Sans MS" pitchFamily="66" charset="0"/>
              </a:rPr>
              <a:t>             тихим сном по ночам спит оно…»</a:t>
            </a:r>
          </a:p>
          <a:p>
            <a:pPr>
              <a:buNone/>
            </a:pPr>
            <a:r>
              <a:rPr lang="ru-RU" sz="1400" b="1" dirty="0" smtClean="0">
                <a:solidFill>
                  <a:srgbClr val="FF0000"/>
                </a:solidFill>
                <a:latin typeface="Comic Sans MS" pitchFamily="66" charset="0"/>
              </a:rPr>
              <a:t>                            Леушина Мария</a:t>
            </a:r>
            <a:endParaRPr lang="ru-RU" sz="1400" b="1" dirty="0">
              <a:solidFill>
                <a:srgbClr val="FF0000"/>
              </a:solidFill>
              <a:latin typeface="Comic Sans MS" pitchFamily="66" charset="0"/>
            </a:endParaRPr>
          </a:p>
        </p:txBody>
      </p:sp>
      <p:sp>
        <p:nvSpPr>
          <p:cNvPr id="3" name="Заголовок 2"/>
          <p:cNvSpPr>
            <a:spLocks noGrp="1"/>
          </p:cNvSpPr>
          <p:nvPr>
            <p:ph type="title"/>
          </p:nvPr>
        </p:nvSpPr>
        <p:spPr/>
        <p:txBody>
          <a:bodyPr/>
          <a:lstStyle/>
          <a:p>
            <a:endParaRPr lang="ru-RU" dirty="0"/>
          </a:p>
        </p:txBody>
      </p:sp>
      <p:pic>
        <p:nvPicPr>
          <p:cNvPr id="4" name="Рисунок 3" descr="C:\Documents and Settings\Галина\Рабочий стол\Новая папка\участок_Синегорье\IMG_5986.JPG"/>
          <p:cNvPicPr/>
          <p:nvPr/>
        </p:nvPicPr>
        <p:blipFill>
          <a:blip r:embed="rId2" cstate="print"/>
          <a:srcRect b="19558"/>
          <a:stretch>
            <a:fillRect/>
          </a:stretch>
        </p:blipFill>
        <p:spPr bwMode="auto">
          <a:xfrm>
            <a:off x="3643305" y="0"/>
            <a:ext cx="5500695" cy="4071942"/>
          </a:xfrm>
          <a:prstGeom prst="rect">
            <a:avLst/>
          </a:prstGeom>
          <a:ln>
            <a:noFill/>
          </a:ln>
          <a:effectLst>
            <a:softEdge rad="635000"/>
          </a:effectLst>
        </p:spPr>
      </p:pic>
      <p:pic>
        <p:nvPicPr>
          <p:cNvPr id="5" name="Рисунок 4" descr="C:\Users\user003\Desktop\красивая школа\IMG_6476.jpg"/>
          <p:cNvPicPr/>
          <p:nvPr/>
        </p:nvPicPr>
        <p:blipFill rotWithShape="1">
          <a:blip r:embed="rId3" cstate="print">
            <a:extLst>
              <a:ext uri="{28A0092B-C50C-407E-A947-70E740481C1C}">
                <a14:useLocalDpi xmlns="" xmlns:a14="http://schemas.microsoft.com/office/drawing/2010/main" val="0"/>
              </a:ext>
            </a:extLst>
          </a:blip>
          <a:srcRect l="15679" t="13435" r="15047" b="412"/>
          <a:stretch/>
        </p:blipFill>
        <p:spPr bwMode="auto">
          <a:xfrm>
            <a:off x="357158" y="2714620"/>
            <a:ext cx="4857784" cy="3714776"/>
          </a:xfrm>
          <a:prstGeom prst="rect">
            <a:avLst/>
          </a:prstGeom>
          <a:ln>
            <a:noFill/>
          </a:ln>
          <a:effectLst>
            <a:softEdge rad="317500"/>
          </a:effectLst>
          <a:extLst>
            <a:ext uri="{53640926-AAD7-44D8-BBD7-CCE9431645EC}">
              <a14:shadowObscured xmlns="" xmlns:a14="http://schemas.microsoft.com/office/drawing/2010/main"/>
            </a:ext>
          </a:extLst>
        </p:spPr>
      </p:pic>
      <p:sp>
        <p:nvSpPr>
          <p:cNvPr id="6" name="TextBox 5"/>
          <p:cNvSpPr txBox="1"/>
          <p:nvPr/>
        </p:nvSpPr>
        <p:spPr>
          <a:xfrm>
            <a:off x="5214942" y="3929066"/>
            <a:ext cx="3643338" cy="1600438"/>
          </a:xfrm>
          <a:prstGeom prst="rect">
            <a:avLst/>
          </a:prstGeom>
          <a:noFill/>
        </p:spPr>
        <p:txBody>
          <a:bodyPr wrap="square" rtlCol="0">
            <a:spAutoFit/>
          </a:bodyPr>
          <a:lstStyle/>
          <a:p>
            <a:r>
              <a:rPr lang="ru-RU" sz="1400" b="1" dirty="0" smtClean="0">
                <a:solidFill>
                  <a:srgbClr val="FF0000"/>
                </a:solidFill>
                <a:latin typeface="Comic Sans MS" pitchFamily="66" charset="0"/>
              </a:rPr>
              <a:t>Нам суждено было родиться в удивительном месте:</a:t>
            </a:r>
          </a:p>
          <a:p>
            <a:r>
              <a:rPr lang="ru-RU" sz="1400" b="1" dirty="0" smtClean="0">
                <a:solidFill>
                  <a:srgbClr val="FF0000"/>
                </a:solidFill>
                <a:latin typeface="Comic Sans MS" pitchFamily="66" charset="0"/>
              </a:rPr>
              <a:t>«Костров Ермил Иванович –</a:t>
            </a:r>
          </a:p>
          <a:p>
            <a:r>
              <a:rPr lang="ru-RU" sz="1400" b="1" dirty="0" smtClean="0">
                <a:solidFill>
                  <a:srgbClr val="FF0000"/>
                </a:solidFill>
                <a:latin typeface="Comic Sans MS" pitchFamily="66" charset="0"/>
              </a:rPr>
              <a:t>              Великий наш поэт.</a:t>
            </a:r>
          </a:p>
          <a:p>
            <a:r>
              <a:rPr lang="ru-RU" sz="1400" b="1" dirty="0" smtClean="0">
                <a:solidFill>
                  <a:srgbClr val="FF0000"/>
                </a:solidFill>
                <a:latin typeface="Comic Sans MS" pitchFamily="66" charset="0"/>
              </a:rPr>
              <a:t>Родился в СИНЕГЛИНЬЕ</a:t>
            </a:r>
          </a:p>
          <a:p>
            <a:r>
              <a:rPr lang="ru-RU" sz="1400" b="1" dirty="0" smtClean="0">
                <a:solidFill>
                  <a:srgbClr val="FF0000"/>
                </a:solidFill>
                <a:latin typeface="Comic Sans MS" pitchFamily="66" charset="0"/>
              </a:rPr>
              <a:t>              И памятен навек..»</a:t>
            </a:r>
          </a:p>
          <a:p>
            <a:r>
              <a:rPr lang="ru-RU" sz="1400" b="1" dirty="0" smtClean="0">
                <a:solidFill>
                  <a:srgbClr val="FF0000"/>
                </a:solidFill>
                <a:latin typeface="Comic Sans MS" pitchFamily="66" charset="0"/>
              </a:rPr>
              <a:t>                   Турубанова Наталья</a:t>
            </a:r>
            <a:endParaRPr lang="ru-RU" sz="14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3174" y="359465"/>
            <a:ext cx="6043626" cy="783519"/>
          </a:xfrm>
        </p:spPr>
        <p:txBody>
          <a:bodyPr>
            <a:normAutofit/>
          </a:bodyPr>
          <a:lstStyle/>
          <a:p>
            <a:r>
              <a:rPr lang="ru-RU" sz="1800" b="1" dirty="0" smtClean="0">
                <a:solidFill>
                  <a:schemeClr val="accent1">
                    <a:lumMod val="75000"/>
                  </a:schemeClr>
                </a:solidFill>
                <a:latin typeface="Comic Sans MS" pitchFamily="66" charset="0"/>
              </a:rPr>
              <a:t>Школьный театр «ТЕРЕМОК»</a:t>
            </a:r>
            <a:endParaRPr lang="ru-RU" sz="1800" dirty="0">
              <a:solidFill>
                <a:schemeClr val="accent1">
                  <a:lumMod val="75000"/>
                </a:schemeClr>
              </a:solidFill>
            </a:endParaRPr>
          </a:p>
        </p:txBody>
      </p:sp>
      <p:pic>
        <p:nvPicPr>
          <p:cNvPr id="3" name="Рисунок 2" descr="C:\Users\Зам\Desktop\2019-07-29_003 - копия.jpg"/>
          <p:cNvPicPr/>
          <p:nvPr/>
        </p:nvPicPr>
        <p:blipFill>
          <a:blip r:embed="rId2" cstate="print"/>
          <a:srcRect/>
          <a:stretch>
            <a:fillRect/>
          </a:stretch>
        </p:blipFill>
        <p:spPr bwMode="auto">
          <a:xfrm rot="20622559">
            <a:off x="1530" y="2020062"/>
            <a:ext cx="4752764" cy="4256791"/>
          </a:xfrm>
          <a:prstGeom prst="rect">
            <a:avLst/>
          </a:prstGeom>
          <a:noFill/>
          <a:ln w="9525">
            <a:noFill/>
            <a:miter lim="800000"/>
            <a:headEnd/>
            <a:tailEnd/>
          </a:ln>
          <a:effectLst>
            <a:softEdge rad="317500"/>
          </a:effectLst>
        </p:spPr>
      </p:pic>
      <p:pic>
        <p:nvPicPr>
          <p:cNvPr id="4" name="Рисунок 3" descr="C:\Users\Зам\Desktop\2019-07-29_004 - копия.jpg"/>
          <p:cNvPicPr/>
          <p:nvPr/>
        </p:nvPicPr>
        <p:blipFill>
          <a:blip r:embed="rId3" cstate="print"/>
          <a:srcRect t="3518" b="8534"/>
          <a:stretch>
            <a:fillRect/>
          </a:stretch>
        </p:blipFill>
        <p:spPr bwMode="auto">
          <a:xfrm>
            <a:off x="4143372" y="1357298"/>
            <a:ext cx="4434196" cy="5357850"/>
          </a:xfrm>
          <a:prstGeom prst="rect">
            <a:avLst/>
          </a:prstGeom>
          <a:noFill/>
          <a:ln w="9525">
            <a:noFill/>
            <a:miter lim="800000"/>
            <a:headEnd/>
            <a:tailEnd/>
          </a:ln>
          <a:effectLst>
            <a:softEdge rad="317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620" y="359465"/>
            <a:ext cx="4829180" cy="854957"/>
          </a:xfrm>
        </p:spPr>
        <p:txBody>
          <a:bodyPr>
            <a:normAutofit/>
          </a:bodyPr>
          <a:lstStyle/>
          <a:p>
            <a:r>
              <a:rPr lang="ru-RU" sz="1800" b="1" dirty="0" smtClean="0">
                <a:solidFill>
                  <a:schemeClr val="accent1">
                    <a:lumMod val="75000"/>
                  </a:schemeClr>
                </a:solidFill>
                <a:latin typeface="Comic Sans MS" pitchFamily="66" charset="0"/>
              </a:rPr>
              <a:t>Социальный спектакль</a:t>
            </a:r>
            <a:endParaRPr lang="ru-RU" sz="1800" b="1" dirty="0">
              <a:solidFill>
                <a:schemeClr val="accent1">
                  <a:lumMod val="75000"/>
                </a:schemeClr>
              </a:solidFill>
              <a:latin typeface="Comic Sans MS" pitchFamily="66" charset="0"/>
            </a:endParaRPr>
          </a:p>
        </p:txBody>
      </p:sp>
      <p:sp>
        <p:nvSpPr>
          <p:cNvPr id="3" name="TextBox 2"/>
          <p:cNvSpPr txBox="1"/>
          <p:nvPr/>
        </p:nvSpPr>
        <p:spPr>
          <a:xfrm>
            <a:off x="357158" y="1428736"/>
            <a:ext cx="8429684" cy="5909310"/>
          </a:xfrm>
          <a:prstGeom prst="rect">
            <a:avLst/>
          </a:prstGeom>
          <a:noFill/>
        </p:spPr>
        <p:txBody>
          <a:bodyPr wrap="square" rtlCol="0">
            <a:spAutoFit/>
          </a:bodyPr>
          <a:lstStyle/>
          <a:p>
            <a:pPr algn="just"/>
            <a:r>
              <a:rPr lang="ru-RU" sz="1400" b="1" dirty="0" smtClean="0">
                <a:latin typeface="Comic Sans MS" pitchFamily="66" charset="0"/>
              </a:rPr>
              <a:t>	В сентябре 2018 года учащимся нашей Синегорской школы было предложено принять участие в проекте Российского Движения Школьников «Территория самоуправления». Ребята 6 класса отряда «Смелый» включились в реализацию проекта со своей идеей: их проект «Грамматика для начинающих» отвечал всем требованиям проекта РДШ, так как был направлен на развитие самоуправления в школе. Была поставлена цель: помочь ребятам начальных классов с их помощью выработать красивый почерк и стать более грамотными, а также самыми читающими учениками в нашей школе.</a:t>
            </a:r>
          </a:p>
          <a:p>
            <a:pPr algn="just"/>
            <a:r>
              <a:rPr lang="ru-RU" sz="1400" b="1" dirty="0" smtClean="0">
                <a:latin typeface="Comic Sans MS" pitchFamily="66" charset="0"/>
              </a:rPr>
              <a:t>	Финальным этапом проекта стал показ социального спектакля «Даёшь реформу, или надо учить правила!». </a:t>
            </a:r>
          </a:p>
          <a:p>
            <a:pPr algn="just"/>
            <a:r>
              <a:rPr lang="ru-RU" sz="1400" b="1" dirty="0" smtClean="0">
                <a:latin typeface="Comic Sans MS" pitchFamily="66" charset="0"/>
              </a:rPr>
              <a:t>Социальный театр выбирает своих героев, материал, темы, вопросы и конфликты из жизни и проблем общества. В чём миссия такого театра? В том, чтобы обозначить проблему или помочь её решить?</a:t>
            </a:r>
          </a:p>
          <a:p>
            <a:pPr algn="just"/>
            <a:r>
              <a:rPr lang="ru-RU" sz="1400" b="1" dirty="0" smtClean="0">
                <a:latin typeface="Comic Sans MS" pitchFamily="66" charset="0"/>
              </a:rPr>
              <a:t>	Такая постановка требует тщательной подготовки, при этом за процессом диалога следил профессионал в рассматриваемом вопросе – учитель русского языка Костылева Галина Николаевна. Ведь зритель должен чётко понимать проблему, которую ребята озвучивают, и сами осознать пути её решения. В спектакле участвуют и Михайло Ломоносов, и Руководитель Академии русского языка Кирилл </a:t>
            </a:r>
            <a:r>
              <a:rPr lang="ru-RU" sz="1400" b="1" dirty="0" err="1" smtClean="0">
                <a:latin typeface="Comic Sans MS" pitchFamily="66" charset="0"/>
              </a:rPr>
              <a:t>Мефодьевич</a:t>
            </a:r>
            <a:r>
              <a:rPr lang="ru-RU" sz="1400" b="1" dirty="0" smtClean="0">
                <a:latin typeface="Comic Sans MS" pitchFamily="66" charset="0"/>
              </a:rPr>
              <a:t>, и диктор телевидения, и многие другие. </a:t>
            </a:r>
          </a:p>
          <a:p>
            <a:pPr algn="just"/>
            <a:r>
              <a:rPr lang="ru-RU" sz="1400" b="1" dirty="0" smtClean="0">
                <a:latin typeface="Comic Sans MS" pitchFamily="66" charset="0"/>
              </a:rPr>
              <a:t>	Спектакль прошёл на ура! Ребятами начальных классов была раскрыта тема проблем грамотности в современном мире и найдены ответы вместе со зрителями по решению вопросов,  поставленных в начале спектакля. </a:t>
            </a:r>
          </a:p>
          <a:p>
            <a:pPr algn="just"/>
            <a:r>
              <a:rPr lang="ru-RU" sz="1400" b="1" dirty="0" smtClean="0">
                <a:latin typeface="Comic Sans MS" pitchFamily="66" charset="0"/>
              </a:rPr>
              <a:t>Спектакль «Грамматика для начинающих»  </a:t>
            </a:r>
            <a:r>
              <a:rPr lang="ru-RU" sz="1400" dirty="0" smtClean="0">
                <a:hlinkClick r:id="rId2"/>
              </a:rPr>
              <a:t> https://youtu.be/mYb9sgFY3K8</a:t>
            </a:r>
            <a:r>
              <a:rPr lang="ru-RU" sz="1400" dirty="0" smtClean="0"/>
              <a:t>        </a:t>
            </a:r>
          </a:p>
          <a:p>
            <a:pPr algn="just"/>
            <a:endParaRPr lang="ru-RU" sz="1400" b="1" dirty="0" smtClean="0">
              <a:latin typeface="Comic Sans MS" pitchFamily="66" charset="0"/>
            </a:endParaRPr>
          </a:p>
          <a:p>
            <a:endParaRPr lang="ru-RU" sz="1400" b="1" dirty="0" smtClean="0">
              <a:latin typeface="Comic Sans MS" pitchFamily="66" charset="0"/>
            </a:endParaRPr>
          </a:p>
          <a:p>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6380" y="357166"/>
            <a:ext cx="5114932" cy="854957"/>
          </a:xfrm>
        </p:spPr>
        <p:txBody>
          <a:bodyPr>
            <a:normAutofit/>
          </a:bodyPr>
          <a:lstStyle/>
          <a:p>
            <a:r>
              <a:rPr lang="ru-RU" sz="1800" b="1" dirty="0" smtClean="0">
                <a:solidFill>
                  <a:schemeClr val="accent1">
                    <a:lumMod val="75000"/>
                  </a:schemeClr>
                </a:solidFill>
                <a:latin typeface="Comic Sans MS" pitchFamily="66" charset="0"/>
              </a:rPr>
              <a:t>Социальный спектакль</a:t>
            </a:r>
            <a:endParaRPr lang="ru-RU" sz="1800" dirty="0">
              <a:solidFill>
                <a:schemeClr val="accent1">
                  <a:lumMod val="75000"/>
                </a:schemeClr>
              </a:solidFill>
            </a:endParaRPr>
          </a:p>
        </p:txBody>
      </p:sp>
      <p:pic>
        <p:nvPicPr>
          <p:cNvPr id="3" name="Рисунок 2" descr="C:\Users\Зам\AppData\Local\Microsoft\Windows\Temporary Internet Files\Content.Word\IMG_9213.jpg"/>
          <p:cNvPicPr/>
          <p:nvPr/>
        </p:nvPicPr>
        <p:blipFill>
          <a:blip r:embed="rId2" cstate="print"/>
          <a:srcRect l="16403" t="17079" r="17830" b="13228"/>
          <a:stretch>
            <a:fillRect/>
          </a:stretch>
        </p:blipFill>
        <p:spPr bwMode="auto">
          <a:xfrm>
            <a:off x="3643274" y="1857316"/>
            <a:ext cx="5500726" cy="5000684"/>
          </a:xfrm>
          <a:prstGeom prst="rect">
            <a:avLst/>
          </a:prstGeom>
          <a:noFill/>
          <a:ln w="9525">
            <a:noFill/>
            <a:miter lim="800000"/>
            <a:headEnd/>
            <a:tailEnd/>
          </a:ln>
          <a:effectLst>
            <a:softEdge rad="317500"/>
          </a:effectLst>
        </p:spPr>
      </p:pic>
      <p:pic>
        <p:nvPicPr>
          <p:cNvPr id="4" name="Рисунок 3" descr="C:\Users\Зам\AppData\Local\Microsoft\Windows\Temporary Internet Files\Content.Word\IMG_9218.jpg"/>
          <p:cNvPicPr/>
          <p:nvPr/>
        </p:nvPicPr>
        <p:blipFill>
          <a:blip r:embed="rId3" cstate="print"/>
          <a:srcRect l="21150" t="5411" r="44562" b="28938"/>
          <a:stretch>
            <a:fillRect/>
          </a:stretch>
        </p:blipFill>
        <p:spPr bwMode="auto">
          <a:xfrm>
            <a:off x="2214546" y="0"/>
            <a:ext cx="3143272" cy="3571876"/>
          </a:xfrm>
          <a:prstGeom prst="rect">
            <a:avLst/>
          </a:prstGeom>
          <a:noFill/>
          <a:ln w="9525">
            <a:noFill/>
            <a:miter lim="800000"/>
            <a:headEnd/>
            <a:tailEnd/>
          </a:ln>
          <a:effectLst>
            <a:softEdge rad="317500"/>
          </a:effectLst>
        </p:spPr>
      </p:pic>
      <p:pic>
        <p:nvPicPr>
          <p:cNvPr id="5" name="Рисунок 4" descr="C:\Users\Зам\Desktop\IMG_0007.JPG"/>
          <p:cNvPicPr/>
          <p:nvPr/>
        </p:nvPicPr>
        <p:blipFill>
          <a:blip r:embed="rId4" cstate="print">
            <a:lum bright="10000" contrast="-10000"/>
          </a:blip>
          <a:srcRect l="21881" r="13734"/>
          <a:stretch>
            <a:fillRect/>
          </a:stretch>
        </p:blipFill>
        <p:spPr bwMode="auto">
          <a:xfrm>
            <a:off x="0" y="2404753"/>
            <a:ext cx="3822205" cy="4453247"/>
          </a:xfrm>
          <a:prstGeom prst="rect">
            <a:avLst/>
          </a:prstGeom>
          <a:noFill/>
          <a:ln w="9525">
            <a:noFill/>
            <a:miter lim="800000"/>
            <a:headEnd/>
            <a:tailEnd/>
          </a:ln>
          <a:effectLst>
            <a:softEdge rad="317500"/>
          </a:effectLst>
        </p:spPr>
      </p:pic>
      <p:sp>
        <p:nvSpPr>
          <p:cNvPr id="6" name="TextBox 5"/>
          <p:cNvSpPr txBox="1"/>
          <p:nvPr/>
        </p:nvSpPr>
        <p:spPr>
          <a:xfrm>
            <a:off x="142844" y="1428736"/>
            <a:ext cx="2214578" cy="738664"/>
          </a:xfrm>
          <a:prstGeom prst="rect">
            <a:avLst/>
          </a:prstGeom>
          <a:noFill/>
        </p:spPr>
        <p:txBody>
          <a:bodyPr wrap="square" rtlCol="0">
            <a:spAutoFit/>
          </a:bodyPr>
          <a:lstStyle/>
          <a:p>
            <a:r>
              <a:rPr lang="ru-RU" sz="1400" b="1" dirty="0" smtClean="0">
                <a:latin typeface="Comic Sans MS" pitchFamily="66" charset="0"/>
              </a:rPr>
              <a:t>Второстепенных ролей нет, все роли главные! </a:t>
            </a:r>
            <a:endParaRPr lang="ru-RU" sz="1400" b="1" dirty="0">
              <a:latin typeface="Comic Sans MS" pitchFamily="66" charset="0"/>
            </a:endParaRPr>
          </a:p>
        </p:txBody>
      </p:sp>
      <p:sp>
        <p:nvSpPr>
          <p:cNvPr id="7" name="TextBox 6"/>
          <p:cNvSpPr txBox="1"/>
          <p:nvPr/>
        </p:nvSpPr>
        <p:spPr>
          <a:xfrm>
            <a:off x="5143504" y="1428736"/>
            <a:ext cx="4000496" cy="307777"/>
          </a:xfrm>
          <a:prstGeom prst="rect">
            <a:avLst/>
          </a:prstGeom>
          <a:noFill/>
        </p:spPr>
        <p:txBody>
          <a:bodyPr wrap="square" rtlCol="0">
            <a:spAutoFit/>
          </a:bodyPr>
          <a:lstStyle/>
          <a:p>
            <a:r>
              <a:rPr lang="ru-RU" sz="1400" b="1" dirty="0" smtClean="0">
                <a:latin typeface="Comic Sans MS" pitchFamily="66" charset="0"/>
              </a:rPr>
              <a:t>Абатуров Никита- «Михайло Ломоносов»</a:t>
            </a:r>
            <a:endParaRPr lang="ru-RU" sz="1400" b="1" dirty="0">
              <a:latin typeface="Comic Sans MS" pitchFamily="66" charset="0"/>
            </a:endParaRPr>
          </a:p>
        </p:txBody>
      </p:sp>
      <p:sp>
        <p:nvSpPr>
          <p:cNvPr id="8" name="TextBox 7"/>
          <p:cNvSpPr txBox="1"/>
          <p:nvPr/>
        </p:nvSpPr>
        <p:spPr>
          <a:xfrm>
            <a:off x="4071934" y="5500702"/>
            <a:ext cx="3500462" cy="523220"/>
          </a:xfrm>
          <a:prstGeom prst="rect">
            <a:avLst/>
          </a:prstGeom>
          <a:noFill/>
        </p:spPr>
        <p:txBody>
          <a:bodyPr wrap="square" rtlCol="0">
            <a:spAutoFit/>
          </a:bodyPr>
          <a:lstStyle/>
          <a:p>
            <a:r>
              <a:rPr lang="ru-RU" sz="1400" b="1" dirty="0" smtClean="0">
                <a:latin typeface="Comic Sans MS" pitchFamily="66" charset="0"/>
              </a:rPr>
              <a:t>Ибрагимова Самира и Почашев Иван –члены Академии русского языка -</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359465"/>
            <a:ext cx="6972320" cy="783519"/>
          </a:xfrm>
        </p:spPr>
        <p:txBody>
          <a:bodyPr>
            <a:normAutofit/>
          </a:bodyPr>
          <a:lstStyle/>
          <a:p>
            <a:r>
              <a:rPr lang="ru-RU" sz="1800" b="1" dirty="0" smtClean="0">
                <a:solidFill>
                  <a:schemeClr val="accent1">
                    <a:lumMod val="75000"/>
                  </a:schemeClr>
                </a:solidFill>
                <a:latin typeface="Comic Sans MS" pitchFamily="66" charset="0"/>
              </a:rPr>
              <a:t>Персональные выставки работ талантливых учащихся и педагогов в Гриновском выставочном зале школы</a:t>
            </a:r>
            <a:endParaRPr lang="ru-RU" sz="1800" dirty="0">
              <a:solidFill>
                <a:schemeClr val="accent1">
                  <a:lumMod val="75000"/>
                </a:schemeClr>
              </a:solidFill>
            </a:endParaRPr>
          </a:p>
        </p:txBody>
      </p:sp>
      <p:pic>
        <p:nvPicPr>
          <p:cNvPr id="3" name="Рисунок 2" descr="C:\Users\Зам\Desktop\IMG_0008.JPG"/>
          <p:cNvPicPr/>
          <p:nvPr/>
        </p:nvPicPr>
        <p:blipFill>
          <a:blip r:embed="rId2" cstate="print"/>
          <a:srcRect/>
          <a:stretch>
            <a:fillRect/>
          </a:stretch>
        </p:blipFill>
        <p:spPr bwMode="auto">
          <a:xfrm>
            <a:off x="0" y="1285860"/>
            <a:ext cx="6572264" cy="5572140"/>
          </a:xfrm>
          <a:prstGeom prst="rect">
            <a:avLst/>
          </a:prstGeom>
          <a:noFill/>
          <a:ln w="9525">
            <a:noFill/>
            <a:miter lim="800000"/>
            <a:headEnd/>
            <a:tailEnd/>
          </a:ln>
          <a:effectLst>
            <a:softEdge rad="635000"/>
          </a:effectLst>
        </p:spPr>
      </p:pic>
      <p:sp>
        <p:nvSpPr>
          <p:cNvPr id="4" name="TextBox 3"/>
          <p:cNvSpPr txBox="1"/>
          <p:nvPr/>
        </p:nvSpPr>
        <p:spPr>
          <a:xfrm>
            <a:off x="6357950" y="1357298"/>
            <a:ext cx="2786050" cy="5262979"/>
          </a:xfrm>
          <a:prstGeom prst="rect">
            <a:avLst/>
          </a:prstGeom>
          <a:noFill/>
        </p:spPr>
        <p:txBody>
          <a:bodyPr wrap="square" rtlCol="0">
            <a:spAutoFit/>
          </a:bodyPr>
          <a:lstStyle/>
          <a:p>
            <a:r>
              <a:rPr lang="ru-RU" sz="1400" b="1" dirty="0" smtClean="0">
                <a:latin typeface="Comic Sans MS" pitchFamily="66" charset="0"/>
              </a:rPr>
              <a:t>Семь лет назад мы открыли первую персональную выставку  картин и рисунков </a:t>
            </a:r>
            <a:r>
              <a:rPr lang="ru-RU" sz="1400" b="1" dirty="0" err="1" smtClean="0">
                <a:latin typeface="Comic Sans MS" pitchFamily="66" charset="0"/>
              </a:rPr>
              <a:t>Чебаковой</a:t>
            </a:r>
            <a:r>
              <a:rPr lang="ru-RU" sz="1400" b="1" dirty="0" smtClean="0">
                <a:latin typeface="Comic Sans MS" pitchFamily="66" charset="0"/>
              </a:rPr>
              <a:t> Анастасии, ученицы 11класса школы. Начинать всегда трудно, но интересно. Приглашенные родители, цветы в декабре, теплая атмосфера, согревшая всех в зимний день…</a:t>
            </a:r>
          </a:p>
          <a:p>
            <a:r>
              <a:rPr lang="ru-RU" sz="1400" b="1" dirty="0" smtClean="0">
                <a:latin typeface="Comic Sans MS" pitchFamily="66" charset="0"/>
              </a:rPr>
              <a:t>А потом были выставки рисунков учащихся со всей области, предоставленные эколого-биологическим центром г. Киров, фотографий и коллекции фотоаппаратов ученика 7 класса Самоделкина Романа, рисунков ученицы 11 класса Серебрениковой Оксаны, фоторабот учителя </a:t>
            </a:r>
          </a:p>
          <a:p>
            <a:r>
              <a:rPr lang="ru-RU" sz="1400" b="1" dirty="0" smtClean="0">
                <a:latin typeface="Comic Sans MS" pitchFamily="66" charset="0"/>
              </a:rPr>
              <a:t>Кудымовой Ирины Сергеевны и многих др.</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Зам\Desktop\IMG_0009.JPG"/>
          <p:cNvPicPr/>
          <p:nvPr/>
        </p:nvPicPr>
        <p:blipFill>
          <a:blip r:embed="rId3" cstate="print">
            <a:lum bright="40000"/>
          </a:blip>
          <a:srcRect/>
          <a:stretch>
            <a:fillRect/>
          </a:stretch>
        </p:blipFill>
        <p:spPr bwMode="auto">
          <a:xfrm>
            <a:off x="500034" y="0"/>
            <a:ext cx="8643967" cy="6572272"/>
          </a:xfrm>
          <a:prstGeom prst="rect">
            <a:avLst/>
          </a:prstGeom>
          <a:noFill/>
          <a:ln w="9525">
            <a:noFill/>
            <a:miter lim="800000"/>
            <a:headEnd/>
            <a:tailEnd/>
          </a:ln>
          <a:effectLst>
            <a:softEdge rad="635000"/>
          </a:effectLst>
        </p:spPr>
      </p:pic>
      <p:sp>
        <p:nvSpPr>
          <p:cNvPr id="2" name="Заголовок 1"/>
          <p:cNvSpPr>
            <a:spLocks noGrp="1"/>
          </p:cNvSpPr>
          <p:nvPr>
            <p:ph type="title"/>
          </p:nvPr>
        </p:nvSpPr>
        <p:spPr>
          <a:xfrm>
            <a:off x="3143240" y="214291"/>
            <a:ext cx="5543560" cy="428627"/>
          </a:xfrm>
        </p:spPr>
        <p:txBody>
          <a:bodyPr>
            <a:normAutofit/>
          </a:bodyPr>
          <a:lstStyle/>
          <a:p>
            <a:r>
              <a:rPr lang="ru-RU" sz="1800" b="1" dirty="0" smtClean="0">
                <a:solidFill>
                  <a:schemeClr val="accent1">
                    <a:lumMod val="75000"/>
                  </a:schemeClr>
                </a:solidFill>
                <a:latin typeface="Comic Sans MS" pitchFamily="66" charset="0"/>
              </a:rPr>
              <a:t>Школьная газета «Школьная страна»</a:t>
            </a:r>
            <a:endParaRPr lang="ru-RU" sz="1800" b="1" dirty="0">
              <a:solidFill>
                <a:schemeClr val="accent1">
                  <a:lumMod val="75000"/>
                </a:schemeClr>
              </a:solidFill>
              <a:latin typeface="Comic Sans MS" pitchFamily="66" charset="0"/>
            </a:endParaRPr>
          </a:p>
        </p:txBody>
      </p:sp>
      <p:sp>
        <p:nvSpPr>
          <p:cNvPr id="3" name="TextBox 2"/>
          <p:cNvSpPr txBox="1"/>
          <p:nvPr/>
        </p:nvSpPr>
        <p:spPr>
          <a:xfrm>
            <a:off x="357158" y="642918"/>
            <a:ext cx="8429684" cy="6124754"/>
          </a:xfrm>
          <a:prstGeom prst="rect">
            <a:avLst/>
          </a:prstGeom>
          <a:noFill/>
        </p:spPr>
        <p:txBody>
          <a:bodyPr wrap="square" rtlCol="0">
            <a:spAutoFit/>
          </a:bodyPr>
          <a:lstStyle/>
          <a:p>
            <a:pPr algn="just"/>
            <a:r>
              <a:rPr lang="ru-RU" sz="1400" b="1" dirty="0" smtClean="0">
                <a:latin typeface="Comic Sans MS" pitchFamily="66" charset="0"/>
              </a:rPr>
              <a:t> 	Школьная стенгазета в нашем образовательном учреждении появилась в 1947 году, когда директором семилетней школы был </a:t>
            </a:r>
            <a:r>
              <a:rPr lang="ru-RU" sz="1400" b="1" dirty="0" err="1" smtClean="0">
                <a:latin typeface="Comic Sans MS" pitchFamily="66" charset="0"/>
              </a:rPr>
              <a:t>А.А.Хохрин</a:t>
            </a:r>
            <a:r>
              <a:rPr lang="ru-RU" sz="1400" b="1" dirty="0" smtClean="0">
                <a:latin typeface="Comic Sans MS" pitchFamily="66" charset="0"/>
              </a:rPr>
              <a:t>. Общешкольная газета  40-х называлась «Школьная жизнь». Ответственным за её выпуск был дежурный класс. Газета отражала жизнь школы в ракурсе трёх тем: рассказывала о том,  какие политические события происходят в нашей стране, хвалила успешных в учении детей, порицала неуспешных, сообщала про помощь школьников делам взрослых. Газета выходила на вертикальном формате двойного тетрадного листа, три листа – это три газетных колонки. Писалось всё вручную обыкновенными чернилами фиолетового цвета, заголовки выполнялись или цветными карандашами, или красными чернилами, которыми учитель проверял ученические тетрадки. Рисунков, иллюстраций в газете почти не было, вместо них  использовались картинки из старых газет и журналов. Такой она оставалась и в 50-е –, в первой половине 60-х годов.</a:t>
            </a:r>
          </a:p>
          <a:p>
            <a:pPr algn="just"/>
            <a:r>
              <a:rPr lang="ru-RU" sz="1400" b="1" dirty="0" smtClean="0">
                <a:latin typeface="Comic Sans MS" pitchFamily="66" charset="0"/>
              </a:rPr>
              <a:t>	Несколько ярче газета стала с середины 60-х годов . Достаток потихоньку стал приходить в семьи, у детей появились акварельные и гуашевые краски, коробки цветных карандашей от 12 до 48 цветных тонов. В 1963-1965 годах бессменным редактором «Школьной жизни» был ученик Дмитрий </a:t>
            </a:r>
            <a:r>
              <a:rPr lang="ru-RU" sz="1400" b="1" dirty="0" err="1" smtClean="0">
                <a:latin typeface="Comic Sans MS" pitchFamily="66" charset="0"/>
              </a:rPr>
              <a:t>Леушин</a:t>
            </a:r>
            <a:r>
              <a:rPr lang="ru-RU" sz="1400" b="1" dirty="0" smtClean="0">
                <a:latin typeface="Comic Sans MS" pitchFamily="66" charset="0"/>
              </a:rPr>
              <a:t>. Газета являлась органом печати комсомольской организации и </a:t>
            </a:r>
            <a:r>
              <a:rPr lang="ru-RU" sz="1400" b="1" dirty="0" err="1" smtClean="0">
                <a:latin typeface="Comic Sans MS" pitchFamily="66" charset="0"/>
              </a:rPr>
              <a:t>учкома</a:t>
            </a:r>
            <a:r>
              <a:rPr lang="ru-RU" sz="1400" b="1" dirty="0" smtClean="0">
                <a:latin typeface="Comic Sans MS" pitchFamily="66" charset="0"/>
              </a:rPr>
              <a:t> школы. Она выходила на ватманском листе, разделённом в </a:t>
            </a:r>
            <a:r>
              <a:rPr lang="ru-RU" sz="1400" b="1" dirty="0" err="1" smtClean="0">
                <a:latin typeface="Comic Sans MS" pitchFamily="66" charset="0"/>
              </a:rPr>
              <a:t>колонки.Каждый</a:t>
            </a:r>
            <a:r>
              <a:rPr lang="ru-RU" sz="1400" b="1" dirty="0" smtClean="0">
                <a:latin typeface="Comic Sans MS" pitchFamily="66" charset="0"/>
              </a:rPr>
              <a:t> свежий выпуск газеты с утра собирал у места её вывешивания толпы учеников. Кто-то читал вслух броские заголовки, кто-то вникал в серьёзность и несерьёзность заметок, кто-то смеялся над карикатурой и оглядывался на того, кому она посвящена…Живая и интересная была стенгазета. А может, время такое было?..</a:t>
            </a:r>
          </a:p>
          <a:p>
            <a:pPr algn="just"/>
            <a:r>
              <a:rPr lang="ru-RU" sz="1400" b="1" dirty="0" smtClean="0">
                <a:latin typeface="Comic Sans MS" pitchFamily="66" charset="0"/>
              </a:rPr>
              <a:t>	В 1969 году газета вышла уже в новой школе и с новым названием – «Горизонт». Теперь она имела иной облик. У газеты был постоянный шаблон из фанерного листа полутораметровой длины. На нём выжжено название и портрет Ленина. Четыре обрамлённых и застеклённых колонки принимали еженедельную информацию от дежурного класса, а пятая – сатирическая – «Почему смеётся кактус?» - висела отдельно. </a:t>
            </a:r>
            <a:endParaRPr lang="ru-RU" sz="1400" dirty="0" smtClean="0"/>
          </a:p>
          <a:p>
            <a:pPr algn="just"/>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Зам\Desktop\IMG_0009.JPG"/>
          <p:cNvPicPr/>
          <p:nvPr/>
        </p:nvPicPr>
        <p:blipFill>
          <a:blip r:embed="rId2" cstate="print">
            <a:lum bright="40000"/>
          </a:blip>
          <a:srcRect/>
          <a:stretch>
            <a:fillRect/>
          </a:stretch>
        </p:blipFill>
        <p:spPr bwMode="auto">
          <a:xfrm>
            <a:off x="1071538" y="0"/>
            <a:ext cx="8072463" cy="6858000"/>
          </a:xfrm>
          <a:prstGeom prst="rect">
            <a:avLst/>
          </a:prstGeom>
          <a:noFill/>
          <a:ln w="9525">
            <a:noFill/>
            <a:miter lim="800000"/>
            <a:headEnd/>
            <a:tailEnd/>
          </a:ln>
          <a:effectLst>
            <a:softEdge rad="635000"/>
          </a:effectLst>
        </p:spPr>
      </p:pic>
      <p:sp>
        <p:nvSpPr>
          <p:cNvPr id="2" name="Заголовок 1"/>
          <p:cNvSpPr>
            <a:spLocks noGrp="1"/>
          </p:cNvSpPr>
          <p:nvPr>
            <p:ph type="title"/>
          </p:nvPr>
        </p:nvSpPr>
        <p:spPr>
          <a:xfrm>
            <a:off x="1857356" y="359465"/>
            <a:ext cx="6829444" cy="497767"/>
          </a:xfrm>
        </p:spPr>
        <p:txBody>
          <a:bodyPr>
            <a:normAutofit/>
          </a:bodyPr>
          <a:lstStyle/>
          <a:p>
            <a:r>
              <a:rPr lang="ru-RU" sz="1800" b="1" dirty="0" smtClean="0">
                <a:solidFill>
                  <a:schemeClr val="accent1">
                    <a:lumMod val="75000"/>
                  </a:schemeClr>
                </a:solidFill>
                <a:latin typeface="Comic Sans MS" pitchFamily="66" charset="0"/>
              </a:rPr>
              <a:t>Школьная газета «Школьная страна»</a:t>
            </a:r>
            <a:endParaRPr lang="ru-RU" sz="1800" dirty="0">
              <a:solidFill>
                <a:schemeClr val="accent1">
                  <a:lumMod val="75000"/>
                </a:schemeClr>
              </a:solidFill>
            </a:endParaRPr>
          </a:p>
        </p:txBody>
      </p:sp>
      <p:sp>
        <p:nvSpPr>
          <p:cNvPr id="3" name="TextBox 2"/>
          <p:cNvSpPr txBox="1"/>
          <p:nvPr/>
        </p:nvSpPr>
        <p:spPr>
          <a:xfrm>
            <a:off x="357158" y="1071546"/>
            <a:ext cx="8429684" cy="369332"/>
          </a:xfrm>
          <a:prstGeom prst="rect">
            <a:avLst/>
          </a:prstGeom>
          <a:noFill/>
        </p:spPr>
        <p:txBody>
          <a:bodyPr wrap="square" rtlCol="0">
            <a:spAutoFit/>
          </a:bodyPr>
          <a:lstStyle/>
          <a:p>
            <a:endParaRPr lang="ru-RU" dirty="0"/>
          </a:p>
        </p:txBody>
      </p:sp>
      <p:sp>
        <p:nvSpPr>
          <p:cNvPr id="4" name="TextBox 3"/>
          <p:cNvSpPr txBox="1"/>
          <p:nvPr/>
        </p:nvSpPr>
        <p:spPr>
          <a:xfrm>
            <a:off x="571472" y="1142984"/>
            <a:ext cx="8358246" cy="6678751"/>
          </a:xfrm>
          <a:prstGeom prst="rect">
            <a:avLst/>
          </a:prstGeom>
          <a:noFill/>
        </p:spPr>
        <p:txBody>
          <a:bodyPr wrap="square" rtlCol="0">
            <a:spAutoFit/>
          </a:bodyPr>
          <a:lstStyle/>
          <a:p>
            <a:pPr algn="just"/>
            <a:r>
              <a:rPr lang="ru-RU" sz="1400" b="1" dirty="0" smtClean="0">
                <a:latin typeface="Comic Sans MS" pitchFamily="66" charset="0"/>
              </a:rPr>
              <a:t>Вставные листочки значительно облегчили выпуск газеты. Газета продолжала традиции «Школьной жизни» и вела живое общение с детьми, учителями, родителями. </a:t>
            </a:r>
          </a:p>
          <a:p>
            <a:pPr algn="just"/>
            <a:r>
              <a:rPr lang="ru-RU" sz="1400" b="1" dirty="0" smtClean="0">
                <a:latin typeface="Comic Sans MS" pitchFamily="66" charset="0"/>
              </a:rPr>
              <a:t>	 Так было и в 70-е, и 80-е. </a:t>
            </a:r>
          </a:p>
          <a:p>
            <a:r>
              <a:rPr lang="ru-RU" sz="1400" dirty="0" smtClean="0"/>
              <a:t>	</a:t>
            </a:r>
            <a:r>
              <a:rPr lang="ru-RU" sz="1400" b="1" dirty="0" smtClean="0">
                <a:latin typeface="Comic Sans MS" pitchFamily="66" charset="0"/>
              </a:rPr>
              <a:t>В январе 2010 года (по инициативе </a:t>
            </a:r>
            <a:r>
              <a:rPr lang="ru-RU" sz="1400" b="1" dirty="0" err="1" smtClean="0">
                <a:latin typeface="Comic Sans MS" pitchFamily="66" charset="0"/>
              </a:rPr>
              <a:t>Г.М.Леушиной</a:t>
            </a:r>
            <a:r>
              <a:rPr lang="ru-RU" sz="1400" b="1" dirty="0" smtClean="0">
                <a:latin typeface="Comic Sans MS" pitchFamily="66" charset="0"/>
              </a:rPr>
              <a:t>,  завуча школы) произошло возрождение стенной печати на редакционной основе.  18 января - День рождения обновлённой школьной газеты. А поскольку точной даты выпуска самого первого номера школьной газеты в 1947 году неизвестно, то 18 января и будет считаться Днём рождения нашей школьной газеты.  В первом номере газеты,  на первой её странице, было написано:</a:t>
            </a:r>
          </a:p>
          <a:p>
            <a:r>
              <a:rPr lang="ru-RU" sz="1400" b="1" dirty="0" smtClean="0">
                <a:latin typeface="Comic Sans MS" pitchFamily="66" charset="0"/>
              </a:rPr>
              <a:t>« С новой газетой вас, дорогие ребята! Помните, в конце ноября вы вместе решили вопросы о будущей газете? Выбирали название и девиз? Предлагали, кто будет работать в школьной редакции?</a:t>
            </a:r>
          </a:p>
          <a:p>
            <a:r>
              <a:rPr lang="ru-RU" sz="1400" b="1" dirty="0" smtClean="0">
                <a:latin typeface="Comic Sans MS" pitchFamily="66" charset="0"/>
              </a:rPr>
              <a:t>Первый номер выходит с девизом «Будь всегда на высоте и в учёбе, и в труде!» и названием «Школьная страна», которые предложены большинством ребят. Осталось назвать действующих лиц, создающих газету «Школьная страна». </a:t>
            </a:r>
          </a:p>
          <a:p>
            <a:r>
              <a:rPr lang="ru-RU" sz="1400" b="1" dirty="0" smtClean="0">
                <a:latin typeface="Comic Sans MS" pitchFamily="66" charset="0"/>
              </a:rPr>
              <a:t>Работать в газете вы доверили: Буровой Дарье-7класс,Никольскому Климентию-7класс,Никулиной Марии-8класс,Шабалиной Анне-9класс,Серебрениковой Марине-10класс,Сулейманову Семёну-11класс.</a:t>
            </a:r>
          </a:p>
          <a:p>
            <a:r>
              <a:rPr lang="ru-RU" sz="1400" b="1" dirty="0" smtClean="0">
                <a:latin typeface="Comic Sans MS" pitchFamily="66" charset="0"/>
              </a:rPr>
              <a:t>Наша газета о школьной жизни, о тех проблемах, которые возникают в школе и в нашей повседневной жизни! Об интересных событиях и явлениях! Каждый из вас, ребята, может стать корреспондентом нашей газеты: рассказать о своей проблеме, предложить обсуждение какого-то волнующего вас вопроса, написать об интересных событиях в школе, в селе, придумать свою интересную рубрику и стать её ведущим.А если ты уже умеешь интересно писать и у тебя есть хороший фотоаппарат, ты можешь стать фоторепортёром - ходить на всякие концерты и мероприятия, делать прикольные снимки, писать рецензии и печатать их в нашей газете. </a:t>
            </a:r>
          </a:p>
          <a:p>
            <a:endParaRPr lang="ru-RU" sz="1400" b="1" dirty="0" smtClean="0">
              <a:latin typeface="Comic Sans MS" pitchFamily="66" charset="0"/>
            </a:endParaRPr>
          </a:p>
          <a:p>
            <a:pPr algn="just"/>
            <a:endParaRPr lang="ru-RU" sz="1400" b="1" dirty="0" smtClean="0">
              <a:latin typeface="Comic Sans MS" pitchFamily="66" charset="0"/>
            </a:endParaRPr>
          </a:p>
          <a:p>
            <a:pPr algn="just"/>
            <a:endParaRPr lang="ru-RU" dirty="0" smtClean="0"/>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Зам\Desktop\IMG_0009.JPG"/>
          <p:cNvPicPr/>
          <p:nvPr/>
        </p:nvPicPr>
        <p:blipFill>
          <a:blip r:embed="rId2" cstate="print">
            <a:lum bright="40000"/>
          </a:blip>
          <a:srcRect/>
          <a:stretch>
            <a:fillRect/>
          </a:stretch>
        </p:blipFill>
        <p:spPr bwMode="auto">
          <a:xfrm>
            <a:off x="1776687" y="642918"/>
            <a:ext cx="7367313" cy="5929354"/>
          </a:xfrm>
          <a:prstGeom prst="rect">
            <a:avLst/>
          </a:prstGeom>
          <a:noFill/>
          <a:ln w="9525">
            <a:noFill/>
            <a:miter lim="800000"/>
            <a:headEnd/>
            <a:tailEnd/>
          </a:ln>
          <a:effectLst>
            <a:softEdge rad="635000"/>
          </a:effectLst>
        </p:spPr>
      </p:pic>
      <p:sp>
        <p:nvSpPr>
          <p:cNvPr id="2" name="Заголовок 1"/>
          <p:cNvSpPr>
            <a:spLocks noGrp="1"/>
          </p:cNvSpPr>
          <p:nvPr>
            <p:ph type="title"/>
          </p:nvPr>
        </p:nvSpPr>
        <p:spPr>
          <a:xfrm>
            <a:off x="2428860" y="359465"/>
            <a:ext cx="6257940" cy="569205"/>
          </a:xfrm>
        </p:spPr>
        <p:txBody>
          <a:bodyPr>
            <a:normAutofit/>
          </a:bodyPr>
          <a:lstStyle/>
          <a:p>
            <a:r>
              <a:rPr lang="ru-RU" sz="1800" b="1" dirty="0" smtClean="0">
                <a:solidFill>
                  <a:schemeClr val="accent1">
                    <a:lumMod val="75000"/>
                  </a:schemeClr>
                </a:solidFill>
                <a:latin typeface="Comic Sans MS" pitchFamily="66" charset="0"/>
              </a:rPr>
              <a:t>Школьная газета «Школьная страна»</a:t>
            </a:r>
            <a:endParaRPr lang="ru-RU" sz="1800" dirty="0">
              <a:solidFill>
                <a:schemeClr val="accent1">
                  <a:lumMod val="75000"/>
                </a:schemeClr>
              </a:solidFill>
            </a:endParaRPr>
          </a:p>
        </p:txBody>
      </p:sp>
      <p:sp>
        <p:nvSpPr>
          <p:cNvPr id="3" name="TextBox 2"/>
          <p:cNvSpPr txBox="1"/>
          <p:nvPr/>
        </p:nvSpPr>
        <p:spPr>
          <a:xfrm>
            <a:off x="285720" y="1643050"/>
            <a:ext cx="8858280" cy="6186309"/>
          </a:xfrm>
          <a:prstGeom prst="rect">
            <a:avLst/>
          </a:prstGeom>
          <a:noFill/>
        </p:spPr>
        <p:txBody>
          <a:bodyPr wrap="square" rtlCol="0">
            <a:spAutoFit/>
          </a:bodyPr>
          <a:lstStyle/>
          <a:p>
            <a:r>
              <a:rPr lang="ru-RU" sz="1400" b="1" dirty="0" smtClean="0">
                <a:latin typeface="Comic Sans MS" pitchFamily="66" charset="0"/>
              </a:rPr>
              <a:t>Это очень интересно и скорее похоже на хобби!</a:t>
            </a:r>
          </a:p>
          <a:p>
            <a:r>
              <a:rPr lang="ru-RU" sz="1400" b="1" dirty="0" smtClean="0">
                <a:latin typeface="Comic Sans MS" pitchFamily="66" charset="0"/>
              </a:rPr>
              <a:t>Это значит, у тебя есть возможность попробовать свои силы в журналистике, и, может быть, стать лучшим журналистом не только нашей школьной газеты, но и районной, других изданий области и страны!</a:t>
            </a:r>
            <a:r>
              <a:rPr lang="ru-RU" sz="1400" dirty="0" smtClean="0"/>
              <a:t> </a:t>
            </a:r>
            <a:r>
              <a:rPr lang="ru-RU" sz="1400" b="1" dirty="0" smtClean="0">
                <a:latin typeface="Comic Sans MS" pitchFamily="66" charset="0"/>
              </a:rPr>
              <a:t>Все те, кто желает быть в гуще событий! Кто желает научиться интересно и красиво писать! Редакция газеты ждет ваши статьи и темы для обсуждения. Новые рубрики, стихи и рассказы, фоторепортажи о жизни нашей школы и нашего села!»</a:t>
            </a:r>
          </a:p>
          <a:p>
            <a:r>
              <a:rPr lang="ru-RU" sz="1400" b="1" dirty="0" smtClean="0">
                <a:latin typeface="Comic Sans MS" pitchFamily="66" charset="0"/>
              </a:rPr>
              <a:t>	Первым шеф - редактором  школьной газеты стала </a:t>
            </a:r>
            <a:r>
              <a:rPr lang="ru-RU" sz="1400" b="1" dirty="0" err="1" smtClean="0">
                <a:latin typeface="Comic Sans MS" pitchFamily="66" charset="0"/>
              </a:rPr>
              <a:t>Г.М.Леушина</a:t>
            </a:r>
            <a:r>
              <a:rPr lang="ru-RU" sz="1400" b="1" dirty="0" smtClean="0">
                <a:latin typeface="Comic Sans MS" pitchFamily="66" charset="0"/>
              </a:rPr>
              <a:t>. А с сентября 2010 года работу школьной редакции возглавляет учитель русского языка и литературы Галина Николаевна Костылева. </a:t>
            </a:r>
            <a:r>
              <a:rPr lang="ru-RU" sz="1400" b="1" dirty="0" err="1" smtClean="0">
                <a:latin typeface="Comic Sans MS" pitchFamily="66" charset="0"/>
              </a:rPr>
              <a:t>Г.Н.Костылева</a:t>
            </a:r>
            <a:r>
              <a:rPr lang="ru-RU" sz="1400" b="1" dirty="0" smtClean="0">
                <a:latin typeface="Comic Sans MS" pitchFamily="66" charset="0"/>
              </a:rPr>
              <a:t> проходит курсовую подготовку в Институте развития образования Кировской области  «ИКТ в системе работы учителя  русского языка и литературы» в 2010 году, «Школьная газета: создание, развитие и продвижение» в 2010 году, «Современные педагогические технологии в условиях реализации ФГОС» в 2013 году. </a:t>
            </a:r>
          </a:p>
          <a:p>
            <a:r>
              <a:rPr lang="ru-RU" sz="1400" b="1" dirty="0" smtClean="0">
                <a:latin typeface="Comic Sans MS" pitchFamily="66" charset="0"/>
              </a:rPr>
              <a:t>Новое время диктует и новые требования, и новые знания. Газета издаётся на компьютере. Яркая, красочная, она позволяет использовать интернет, фото. Формат новой газеты: четыре страницы А-4. Газета может быть как настенной, так и напечатанной для распространения. Поэтому круг читателей становится гораздо больше. Газета сотрудничает с районной газетой «Нагорская жизнь». В лице главного редактора Е.К. Леушиной и корреспондентов В.Н.Зыкова и О.Л. </a:t>
            </a:r>
            <a:r>
              <a:rPr lang="ru-RU" sz="1400" b="1" dirty="0" err="1" smtClean="0">
                <a:latin typeface="Comic Sans MS" pitchFamily="66" charset="0"/>
              </a:rPr>
              <a:t>Тетенькиной</a:t>
            </a:r>
            <a:r>
              <a:rPr lang="ru-RU" sz="1400" b="1" dirty="0" smtClean="0">
                <a:latin typeface="Comic Sans MS" pitchFamily="66" charset="0"/>
              </a:rPr>
              <a:t> газета получила настоящих наставников и верных друзей. Целые выпуски газеты «Школьная страна» печатаются в районной газете. Владимир Николаевич и Ольга Леонидовна - частые и желанные гости в школе. Наши школьные корреспонденты воочию видят работу журналиста, и, пожалуй, впервые появляются мысли о выборе будущей профессии – журналист. </a:t>
            </a:r>
          </a:p>
          <a:p>
            <a:r>
              <a:rPr lang="ru-RU" sz="1400" b="1" dirty="0" smtClean="0">
                <a:latin typeface="Comic Sans MS" pitchFamily="66" charset="0"/>
              </a:rPr>
              <a:t>Сегодня вышел уже 93 номер школьной газеты «Школьная страна», ответственным за выпуск  последние четыре года являюсь  я, Куликова Т.И., – директор школы.</a:t>
            </a:r>
          </a:p>
          <a:p>
            <a:endParaRPr lang="ru-RU" sz="1400" b="1" dirty="0" smtClean="0">
              <a:latin typeface="Comic Sans MS" pitchFamily="66" charset="0"/>
            </a:endParaRPr>
          </a:p>
          <a:p>
            <a:endParaRPr lang="ru-RU" sz="1400" b="1" dirty="0" smtClean="0">
              <a:latin typeface="Comic Sans MS" pitchFamily="66" charset="0"/>
            </a:endParaRPr>
          </a:p>
          <a:p>
            <a:endParaRPr lang="ru-RU" sz="1400" b="1" dirty="0" smtClean="0">
              <a:latin typeface="Comic Sans MS" pitchFamily="66" charset="0"/>
            </a:endParaRPr>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0364" y="359465"/>
            <a:ext cx="5686436" cy="783519"/>
          </a:xfrm>
        </p:spPr>
        <p:txBody>
          <a:bodyPr>
            <a:normAutofit/>
          </a:bodyPr>
          <a:lstStyle/>
          <a:p>
            <a:r>
              <a:rPr lang="ru-RU" sz="1800" b="1" dirty="0" smtClean="0">
                <a:solidFill>
                  <a:schemeClr val="accent1">
                    <a:lumMod val="75000"/>
                  </a:schemeClr>
                </a:solidFill>
                <a:latin typeface="Comic Sans MS" pitchFamily="66" charset="0"/>
              </a:rPr>
              <a:t>Школьная газета «Школьная страна»</a:t>
            </a:r>
            <a:endParaRPr lang="ru-RU" sz="1800" dirty="0">
              <a:solidFill>
                <a:schemeClr val="accent1">
                  <a:lumMod val="75000"/>
                </a:schemeClr>
              </a:solidFill>
            </a:endParaRPr>
          </a:p>
        </p:txBody>
      </p:sp>
      <p:pic>
        <p:nvPicPr>
          <p:cNvPr id="3" name="Рисунок 2" descr="C:\Users\Зам\Desktop\IMG_0009.JPG"/>
          <p:cNvPicPr/>
          <p:nvPr/>
        </p:nvPicPr>
        <p:blipFill>
          <a:blip r:embed="rId3" cstate="print">
            <a:lum bright="20000"/>
          </a:blip>
          <a:srcRect/>
          <a:stretch>
            <a:fillRect/>
          </a:stretch>
        </p:blipFill>
        <p:spPr bwMode="auto">
          <a:xfrm>
            <a:off x="2357422" y="4357694"/>
            <a:ext cx="6786578" cy="1785949"/>
          </a:xfrm>
          <a:prstGeom prst="rect">
            <a:avLst/>
          </a:prstGeom>
          <a:noFill/>
          <a:ln w="9525">
            <a:noFill/>
            <a:miter lim="800000"/>
            <a:headEnd/>
            <a:tailEnd/>
          </a:ln>
          <a:effectLst>
            <a:softEdge rad="635000"/>
          </a:effectLst>
        </p:spPr>
      </p:pic>
      <p:pic>
        <p:nvPicPr>
          <p:cNvPr id="4" name="Рисунок 3" descr="C:\Users\Зам\Desktop\IMG_9440.JPG"/>
          <p:cNvPicPr/>
          <p:nvPr/>
        </p:nvPicPr>
        <p:blipFill>
          <a:blip r:embed="rId4" cstate="print"/>
          <a:srcRect l="2760" r="56572"/>
          <a:stretch>
            <a:fillRect/>
          </a:stretch>
        </p:blipFill>
        <p:spPr bwMode="auto">
          <a:xfrm>
            <a:off x="0" y="1142984"/>
            <a:ext cx="2714612" cy="5715016"/>
          </a:xfrm>
          <a:prstGeom prst="rect">
            <a:avLst/>
          </a:prstGeom>
          <a:noFill/>
          <a:ln w="9525">
            <a:noFill/>
            <a:miter lim="800000"/>
            <a:headEnd/>
            <a:tailEnd/>
          </a:ln>
          <a:effectLst>
            <a:softEdge rad="317500"/>
          </a:effectLst>
        </p:spPr>
      </p:pic>
      <p:sp>
        <p:nvSpPr>
          <p:cNvPr id="5" name="TextBox 4"/>
          <p:cNvSpPr txBox="1"/>
          <p:nvPr/>
        </p:nvSpPr>
        <p:spPr>
          <a:xfrm>
            <a:off x="2643174" y="1285860"/>
            <a:ext cx="6500826" cy="3323987"/>
          </a:xfrm>
          <a:prstGeom prst="rect">
            <a:avLst/>
          </a:prstGeom>
          <a:noFill/>
        </p:spPr>
        <p:txBody>
          <a:bodyPr wrap="square" rtlCol="0">
            <a:spAutoFit/>
          </a:bodyPr>
          <a:lstStyle/>
          <a:p>
            <a:r>
              <a:rPr lang="ru-RU" sz="1400" b="1" dirty="0" smtClean="0">
                <a:latin typeface="Comic Sans MS" pitchFamily="66" charset="0"/>
              </a:rPr>
              <a:t>	Замечательная экскурсия состоялась у членов редакции школьной газеты «Школьная страна» в редакцию районной газеты «Нагорская жизнь». Задачи этой экскурсии: профориентация на профессию журналиста, знакомство с историей малой родины через районную газету, сохранение исторического наследия – выпуска школьной газеты, которой 70 лет. В редакции  нас встретили очень радушно, напоили душистым чаем, а потом началось самое главное: экскурсия по редакции, беседа  о жанрах, о профессии журналиста. Нам подарили выпуски «</a:t>
            </a:r>
            <a:r>
              <a:rPr lang="ru-RU" sz="1400" b="1" dirty="0" err="1" smtClean="0">
                <a:latin typeface="Comic Sans MS" pitchFamily="66" charset="0"/>
              </a:rPr>
              <a:t>районки</a:t>
            </a:r>
            <a:r>
              <a:rPr lang="ru-RU" sz="1400" b="1" dirty="0" smtClean="0">
                <a:latin typeface="Comic Sans MS" pitchFamily="66" charset="0"/>
              </a:rPr>
              <a:t>», так ласково называют газету,  за 1933 и 1934 год для школьного Музея. Экскурсии по родному краю  и особенно малой родине, Нагорский район таковым является, мы считаем не менее полезными, чем в Музеи предприятий г. Кирова.</a:t>
            </a:r>
          </a:p>
          <a:p>
            <a:r>
              <a:rPr lang="ru-RU" sz="1400" b="1" dirty="0" smtClean="0">
                <a:latin typeface="Comic Sans MS" pitchFamily="66" charset="0"/>
              </a:rPr>
              <a:t>                          Главный редактор газеты «Школьная страна»     Сычугова Софья, 5 класс</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Зам\Desktop\IMG_0010.JPG"/>
          <p:cNvPicPr/>
          <p:nvPr/>
        </p:nvPicPr>
        <p:blipFill>
          <a:blip r:embed="rId3" cstate="print"/>
          <a:srcRect/>
          <a:stretch>
            <a:fillRect/>
          </a:stretch>
        </p:blipFill>
        <p:spPr bwMode="auto">
          <a:xfrm>
            <a:off x="0" y="1285860"/>
            <a:ext cx="6357950" cy="5214974"/>
          </a:xfrm>
          <a:prstGeom prst="rect">
            <a:avLst/>
          </a:prstGeom>
          <a:noFill/>
          <a:ln w="9525">
            <a:noFill/>
            <a:miter lim="800000"/>
            <a:headEnd/>
            <a:tailEnd/>
          </a:ln>
          <a:effectLst>
            <a:softEdge rad="635000"/>
          </a:effectLst>
        </p:spPr>
      </p:pic>
      <p:sp>
        <p:nvSpPr>
          <p:cNvPr id="2" name="Заголовок 1"/>
          <p:cNvSpPr>
            <a:spLocks noGrp="1"/>
          </p:cNvSpPr>
          <p:nvPr>
            <p:ph type="title"/>
          </p:nvPr>
        </p:nvSpPr>
        <p:spPr>
          <a:xfrm>
            <a:off x="1643042" y="359465"/>
            <a:ext cx="7043758" cy="640643"/>
          </a:xfrm>
        </p:spPr>
        <p:txBody>
          <a:bodyPr>
            <a:normAutofit/>
          </a:bodyPr>
          <a:lstStyle/>
          <a:p>
            <a:r>
              <a:rPr lang="ru-RU" sz="1800" b="1" dirty="0" smtClean="0">
                <a:solidFill>
                  <a:schemeClr val="accent1">
                    <a:lumMod val="75000"/>
                  </a:schemeClr>
                </a:solidFill>
                <a:latin typeface="Comic Sans MS" pitchFamily="66" charset="0"/>
              </a:rPr>
              <a:t>Подведя итог, мне хочется добавить… </a:t>
            </a:r>
            <a:endParaRPr lang="ru-RU" sz="1800" b="1" dirty="0">
              <a:solidFill>
                <a:schemeClr val="accent1">
                  <a:lumMod val="75000"/>
                </a:schemeClr>
              </a:solidFill>
              <a:latin typeface="Comic Sans MS" pitchFamily="66" charset="0"/>
            </a:endParaRPr>
          </a:p>
        </p:txBody>
      </p:sp>
      <p:sp>
        <p:nvSpPr>
          <p:cNvPr id="3" name="TextBox 2"/>
          <p:cNvSpPr txBox="1"/>
          <p:nvPr/>
        </p:nvSpPr>
        <p:spPr>
          <a:xfrm>
            <a:off x="5929322" y="1285860"/>
            <a:ext cx="3000396" cy="5693866"/>
          </a:xfrm>
          <a:prstGeom prst="rect">
            <a:avLst/>
          </a:prstGeom>
          <a:noFill/>
        </p:spPr>
        <p:txBody>
          <a:bodyPr wrap="square" rtlCol="0">
            <a:spAutoFit/>
          </a:bodyPr>
          <a:lstStyle/>
          <a:p>
            <a:pPr algn="just"/>
            <a:r>
              <a:rPr lang="ru-RU" sz="1400" b="1" dirty="0" smtClean="0">
                <a:latin typeface="Comic Sans MS" pitchFamily="66" charset="0"/>
              </a:rPr>
              <a:t>	Я сама люблю театр и предпочитаю любым видам отдыха – посещение спектакля в театре. Поэтому в Новый год я вместе с дочкой еду в </a:t>
            </a:r>
            <a:r>
              <a:rPr lang="ru-RU" sz="1400" b="1" dirty="0" err="1" smtClean="0">
                <a:latin typeface="Comic Sans MS" pitchFamily="66" charset="0"/>
              </a:rPr>
              <a:t>Мариинку</a:t>
            </a:r>
            <a:r>
              <a:rPr lang="ru-RU" sz="1400" b="1" dirty="0" smtClean="0">
                <a:latin typeface="Comic Sans MS" pitchFamily="66" charset="0"/>
              </a:rPr>
              <a:t> на «Щелкунчика».  Летом   стараюсь побывать в любимом театре «Современник». Детям советую читать книги и посещать спектакли, хотя я учитель математики. В своем проекте я ответила на вопросы, которые считаю главными: ЗАЧЕМ? и КАК? Мой коллектив разделяет мои взгляды и поддерживает идеи, поэтому у нас много получается. Дети хорошо сдают экзамены и поступают в учебные заведения, благодарны школе за знания и подсказанный ориентир в жизни.                                                                                    Татьяна Ивановна Куликова</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85727"/>
            <a:ext cx="7901014" cy="714381"/>
          </a:xfrm>
        </p:spPr>
        <p:txBody>
          <a:bodyPr>
            <a:normAutofit fontScale="90000"/>
          </a:bodyPr>
          <a:lstStyle/>
          <a:p>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1800" b="1" dirty="0" smtClean="0"/>
              <a:t/>
            </a:r>
            <a:br>
              <a:rPr lang="ru-RU" sz="1800" b="1" dirty="0" smtClean="0"/>
            </a:br>
            <a:r>
              <a:rPr lang="ru-RU" sz="2000" b="1" dirty="0" smtClean="0">
                <a:solidFill>
                  <a:schemeClr val="accent1">
                    <a:lumMod val="75000"/>
                  </a:schemeClr>
                </a:solidFill>
                <a:latin typeface="Comic Sans MS" pitchFamily="66" charset="0"/>
              </a:rPr>
              <a:t>Литература и материалы школьного «Музея  истории Синегорского края»</a:t>
            </a:r>
            <a:r>
              <a:rPr lang="ru-RU" sz="1800" dirty="0" smtClean="0"/>
              <a:t/>
            </a:r>
            <a:br>
              <a:rPr lang="ru-RU" sz="1800" dirty="0" smtClean="0"/>
            </a:br>
            <a:endParaRPr lang="ru-RU" sz="1800" b="1" dirty="0">
              <a:latin typeface="Comic Sans MS" pitchFamily="66" charset="0"/>
            </a:endParaRPr>
          </a:p>
        </p:txBody>
      </p:sp>
      <p:sp>
        <p:nvSpPr>
          <p:cNvPr id="3" name="TextBox 2"/>
          <p:cNvSpPr txBox="1"/>
          <p:nvPr/>
        </p:nvSpPr>
        <p:spPr>
          <a:xfrm>
            <a:off x="428596" y="1285860"/>
            <a:ext cx="8358246" cy="4401205"/>
          </a:xfrm>
          <a:prstGeom prst="rect">
            <a:avLst/>
          </a:prstGeom>
          <a:noFill/>
        </p:spPr>
        <p:txBody>
          <a:bodyPr wrap="square" rtlCol="0">
            <a:spAutoFit/>
          </a:bodyPr>
          <a:lstStyle/>
          <a:p>
            <a:r>
              <a:rPr lang="ru-RU" sz="1400" b="1" dirty="0" smtClean="0">
                <a:latin typeface="Comic Sans MS" pitchFamily="66" charset="0"/>
              </a:rPr>
              <a:t>Поэтический клуб «СВЕЧА» с 1995 по 2008 год  (семь сборников) Учитель </a:t>
            </a:r>
            <a:r>
              <a:rPr lang="ru-RU" sz="1400" b="1" dirty="0" err="1" smtClean="0">
                <a:latin typeface="Comic Sans MS" pitchFamily="66" charset="0"/>
              </a:rPr>
              <a:t>Г.А.Маракулина</a:t>
            </a:r>
            <a:endParaRPr lang="ru-RU" sz="1400" dirty="0" smtClean="0">
              <a:latin typeface="Comic Sans MS" pitchFamily="66" charset="0"/>
            </a:endParaRPr>
          </a:p>
          <a:p>
            <a:r>
              <a:rPr lang="ru-RU" sz="1400" b="1" dirty="0" smtClean="0">
                <a:latin typeface="Comic Sans MS" pitchFamily="66" charset="0"/>
              </a:rPr>
              <a:t>«ОКОЛИЦА» Серия «Библиотека </a:t>
            </a:r>
            <a:r>
              <a:rPr lang="ru-RU" sz="1400" b="1" dirty="0" err="1" smtClean="0">
                <a:latin typeface="Comic Sans MS" pitchFamily="66" charset="0"/>
              </a:rPr>
              <a:t>котельнической</a:t>
            </a:r>
            <a:r>
              <a:rPr lang="ru-RU" sz="1400" b="1" dirty="0" smtClean="0">
                <a:latin typeface="Comic Sans MS" pitchFamily="66" charset="0"/>
              </a:rPr>
              <a:t> литературы» Стихи </a:t>
            </a:r>
            <a:r>
              <a:rPr lang="ru-RU" sz="1400" b="1" dirty="0" err="1" smtClean="0">
                <a:latin typeface="Comic Sans MS" pitchFamily="66" charset="0"/>
              </a:rPr>
              <a:t>И.И.Кочурова</a:t>
            </a:r>
            <a:r>
              <a:rPr lang="ru-RU" sz="1400" b="1" dirty="0" smtClean="0">
                <a:latin typeface="Comic Sans MS" pitchFamily="66" charset="0"/>
              </a:rPr>
              <a:t>, учителя русского языка и литературы</a:t>
            </a:r>
            <a:endParaRPr lang="ru-RU" sz="1400" dirty="0" smtClean="0">
              <a:latin typeface="Comic Sans MS" pitchFamily="66" charset="0"/>
            </a:endParaRPr>
          </a:p>
          <a:p>
            <a:r>
              <a:rPr lang="ru-RU" sz="1400" b="1" dirty="0" smtClean="0">
                <a:latin typeface="Comic Sans MS" pitchFamily="66" charset="0"/>
              </a:rPr>
              <a:t>Литературный альманах стихов </a:t>
            </a:r>
            <a:r>
              <a:rPr lang="ru-RU" sz="1400" b="1" dirty="0" err="1" smtClean="0">
                <a:latin typeface="Comic Sans MS" pitchFamily="66" charset="0"/>
              </a:rPr>
              <a:t>И.И.Кочурова</a:t>
            </a:r>
            <a:r>
              <a:rPr lang="ru-RU" sz="1400" b="1" dirty="0" smtClean="0">
                <a:latin typeface="Comic Sans MS" pitchFamily="66" charset="0"/>
              </a:rPr>
              <a:t> и его учеников.</a:t>
            </a:r>
            <a:endParaRPr lang="ru-RU" sz="1400" dirty="0" smtClean="0">
              <a:latin typeface="Comic Sans MS" pitchFamily="66" charset="0"/>
            </a:endParaRPr>
          </a:p>
          <a:p>
            <a:r>
              <a:rPr lang="ru-RU" sz="1400" b="1" dirty="0" smtClean="0">
                <a:latin typeface="Comic Sans MS" pitchFamily="66" charset="0"/>
              </a:rPr>
              <a:t>«</a:t>
            </a:r>
            <a:r>
              <a:rPr lang="ru-RU" sz="1400" b="1" dirty="0" err="1" smtClean="0">
                <a:latin typeface="Comic Sans MS" pitchFamily="66" charset="0"/>
              </a:rPr>
              <a:t>Алёнушка</a:t>
            </a:r>
            <a:r>
              <a:rPr lang="ru-RU" sz="1400" b="1" dirty="0" smtClean="0">
                <a:latin typeface="Comic Sans MS" pitchFamily="66" charset="0"/>
              </a:rPr>
              <a:t>» Сборник стихов начинающего поэта – ученицы 5 класса Сулеймановой Алёны </a:t>
            </a:r>
            <a:endParaRPr lang="ru-RU" sz="1400" dirty="0" smtClean="0">
              <a:latin typeface="Comic Sans MS" pitchFamily="66" charset="0"/>
            </a:endParaRPr>
          </a:p>
          <a:p>
            <a:r>
              <a:rPr lang="ru-RU" sz="1400" b="1" dirty="0" smtClean="0">
                <a:latin typeface="Comic Sans MS" pitchFamily="66" charset="0"/>
              </a:rPr>
              <a:t>Программы первой и второй областной научно-практической конференции Посвященной творчеству Е.И.Кострова</a:t>
            </a:r>
            <a:endParaRPr lang="ru-RU" sz="1400" dirty="0" smtClean="0">
              <a:latin typeface="Comic Sans MS" pitchFamily="66" charset="0"/>
            </a:endParaRPr>
          </a:p>
          <a:p>
            <a:r>
              <a:rPr lang="ru-RU" sz="1400" b="1" dirty="0" smtClean="0">
                <a:latin typeface="Comic Sans MS" pitchFamily="66" charset="0"/>
              </a:rPr>
              <a:t>Материалы МКУК ЦБС Центральной районной библиотеки им. </a:t>
            </a:r>
            <a:r>
              <a:rPr lang="ru-RU" sz="1400" b="1" dirty="0" err="1" smtClean="0">
                <a:latin typeface="Comic Sans MS" pitchFamily="66" charset="0"/>
              </a:rPr>
              <a:t>Г.И.Обатурова</a:t>
            </a:r>
            <a:r>
              <a:rPr lang="ru-RU" sz="1400" b="1" dirty="0" smtClean="0">
                <a:latin typeface="Comic Sans MS" pitchFamily="66" charset="0"/>
              </a:rPr>
              <a:t> «Он жив, </a:t>
            </a:r>
            <a:r>
              <a:rPr lang="ru-RU" sz="1400" b="1" dirty="0" err="1" smtClean="0">
                <a:latin typeface="Comic Sans MS" pitchFamily="66" charset="0"/>
              </a:rPr>
              <a:t>умреть</a:t>
            </a:r>
            <a:r>
              <a:rPr lang="ru-RU" sz="1400" b="1" dirty="0" smtClean="0">
                <a:latin typeface="Comic Sans MS" pitchFamily="66" charset="0"/>
              </a:rPr>
              <a:t> ему не можно…» к 260-летию со дня рождения Е.И.Кострова</a:t>
            </a:r>
            <a:endParaRPr lang="ru-RU" sz="1400" dirty="0" smtClean="0">
              <a:latin typeface="Comic Sans MS" pitchFamily="66" charset="0"/>
            </a:endParaRPr>
          </a:p>
          <a:p>
            <a:r>
              <a:rPr lang="ru-RU" sz="1400" b="1" dirty="0" smtClean="0">
                <a:latin typeface="Comic Sans MS" pitchFamily="66" charset="0"/>
              </a:rPr>
              <a:t>Материалы Музея истории Синегорского края 2012 года «Костров и Илиада», 2014 года «Костров и Илиада», «Слово памяти» Поэма </a:t>
            </a:r>
            <a:r>
              <a:rPr lang="ru-RU" sz="1400" b="1" dirty="0" err="1" smtClean="0">
                <a:latin typeface="Comic Sans MS" pitchFamily="66" charset="0"/>
              </a:rPr>
              <a:t>Г.М.Леушиной</a:t>
            </a:r>
            <a:r>
              <a:rPr lang="ru-RU" sz="1400" b="1" dirty="0" smtClean="0">
                <a:latin typeface="Comic Sans MS" pitchFamily="66" charset="0"/>
              </a:rPr>
              <a:t>, посвященная светлой памяти Е.И.Кострова, «Поэт «родом из Вятки»</a:t>
            </a:r>
            <a:endParaRPr lang="ru-RU" sz="1400" dirty="0" smtClean="0">
              <a:latin typeface="Comic Sans MS" pitchFamily="66" charset="0"/>
            </a:endParaRPr>
          </a:p>
          <a:p>
            <a:r>
              <a:rPr lang="ru-RU" sz="1400" b="1" dirty="0" smtClean="0">
                <a:latin typeface="Comic Sans MS" pitchFamily="66" charset="0"/>
              </a:rPr>
              <a:t>Материалы МКОУ гимназии города Слободского Кировской области «Венок Ермилу Кострову  У 260-летию со дня рождения.</a:t>
            </a:r>
            <a:endParaRPr lang="ru-RU" sz="1400" dirty="0" smtClean="0">
              <a:latin typeface="Comic Sans MS" pitchFamily="66" charset="0"/>
            </a:endParaRPr>
          </a:p>
          <a:p>
            <a:r>
              <a:rPr lang="ru-RU" sz="1400" b="1" dirty="0" smtClean="0">
                <a:latin typeface="Comic Sans MS" pitchFamily="66" charset="0"/>
              </a:rPr>
              <a:t>Музейные экспонаты: </a:t>
            </a:r>
            <a:endParaRPr lang="ru-RU" sz="1400" dirty="0" smtClean="0">
              <a:latin typeface="Comic Sans MS" pitchFamily="66" charset="0"/>
            </a:endParaRPr>
          </a:p>
          <a:p>
            <a:r>
              <a:rPr lang="ru-RU" sz="1400" b="1" dirty="0" smtClean="0">
                <a:latin typeface="Comic Sans MS" pitchFamily="66" charset="0"/>
              </a:rPr>
              <a:t>Альбом </a:t>
            </a:r>
            <a:r>
              <a:rPr lang="ru-RU" sz="1400" b="1" dirty="0" err="1" smtClean="0">
                <a:latin typeface="Comic Sans MS" pitchFamily="66" charset="0"/>
              </a:rPr>
              <a:t>Г.М.Леушина</a:t>
            </a:r>
            <a:r>
              <a:rPr lang="ru-RU" sz="1400" b="1" dirty="0" smtClean="0">
                <a:latin typeface="Comic Sans MS" pitchFamily="66" charset="0"/>
              </a:rPr>
              <a:t> «СЛОВО ПАМЯТИ.ЕРМИЛ КОСТРОВ»</a:t>
            </a:r>
            <a:endParaRPr lang="ru-RU" sz="1400" dirty="0" smtClean="0">
              <a:latin typeface="Comic Sans MS" pitchFamily="66" charset="0"/>
            </a:endParaRPr>
          </a:p>
          <a:p>
            <a:r>
              <a:rPr lang="ru-RU" sz="1400" b="1" dirty="0" smtClean="0">
                <a:latin typeface="Comic Sans MS" pitchFamily="66" charset="0"/>
              </a:rPr>
              <a:t>Альбом №282 Фото с открытия мемориальной доски Кострову Е.И.</a:t>
            </a:r>
            <a:endParaRPr lang="ru-RU" sz="1400" dirty="0" smtClean="0">
              <a:latin typeface="Comic Sans MS" pitchFamily="66" charset="0"/>
            </a:endParaRPr>
          </a:p>
          <a:p>
            <a:r>
              <a:rPr lang="ru-RU" sz="1400" b="1" dirty="0" smtClean="0">
                <a:latin typeface="Comic Sans MS" pitchFamily="66" charset="0"/>
              </a:rPr>
              <a:t>Альбом 19 век О </a:t>
            </a:r>
            <a:r>
              <a:rPr lang="ru-RU" sz="1400" b="1" dirty="0" err="1" smtClean="0">
                <a:latin typeface="Comic Sans MS" pitchFamily="66" charset="0"/>
              </a:rPr>
              <a:t>Е.И.Кострове</a:t>
            </a:r>
            <a:endParaRPr lang="ru-RU" sz="1400" dirty="0" smtClean="0">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5918" y="1"/>
            <a:ext cx="7358082" cy="1877437"/>
          </a:xfrm>
          <a:prstGeom prst="rect">
            <a:avLst/>
          </a:prstGeom>
          <a:noFill/>
        </p:spPr>
        <p:txBody>
          <a:bodyPr wrap="square" rtlCol="0">
            <a:spAutoFit/>
          </a:bodyPr>
          <a:lstStyle/>
          <a:p>
            <a:r>
              <a:rPr lang="ru-RU" sz="1400" b="1" dirty="0" smtClean="0">
                <a:latin typeface="Comic Sans MS" pitchFamily="66" charset="0"/>
              </a:rPr>
              <a:t>    </a:t>
            </a:r>
            <a:r>
              <a:rPr lang="ru-RU" sz="1400" b="1" dirty="0" smtClean="0">
                <a:solidFill>
                  <a:srgbClr val="FF0000"/>
                </a:solidFill>
                <a:latin typeface="Comic Sans MS" pitchFamily="66" charset="0"/>
              </a:rPr>
              <a:t>« Красота окружает человека повсюду: на улицах светлого и чистого города, в теплых и уютных стенах дома, во взаимоотношениях с </a:t>
            </a:r>
            <a:r>
              <a:rPr lang="ru-RU" sz="1400" b="1" dirty="0" err="1" smtClean="0">
                <a:solidFill>
                  <a:srgbClr val="FF0000"/>
                </a:solidFill>
                <a:latin typeface="Comic Sans MS" pitchFamily="66" charset="0"/>
              </a:rPr>
              <a:t>окружаю-щими</a:t>
            </a:r>
            <a:r>
              <a:rPr lang="ru-RU" sz="1400" b="1" dirty="0" smtClean="0">
                <a:solidFill>
                  <a:srgbClr val="FF0000"/>
                </a:solidFill>
                <a:latin typeface="Comic Sans MS" pitchFamily="66" charset="0"/>
              </a:rPr>
              <a:t> людьми. Воспитанием красивых мыслей и поступков занимается, совместно с родителями, образовательное учреждение, в котором ребенок проводит немалую часть своей жизни. Поэтому, чтобы воспитать красивую личность, надо сделать красоту неотъемлемой частью  жизни, каждой образовательной организации.»         </a:t>
            </a:r>
            <a:r>
              <a:rPr lang="ru-RU" sz="1400" b="1" dirty="0" smtClean="0">
                <a:latin typeface="Comic Sans MS" pitchFamily="66" charset="0"/>
              </a:rPr>
              <a:t>( Из Положения об окружном конкурсе)</a:t>
            </a:r>
          </a:p>
          <a:p>
            <a:endParaRPr lang="ru-RU" dirty="0"/>
          </a:p>
        </p:txBody>
      </p:sp>
      <p:sp>
        <p:nvSpPr>
          <p:cNvPr id="4" name="TextBox 3"/>
          <p:cNvSpPr txBox="1"/>
          <p:nvPr/>
        </p:nvSpPr>
        <p:spPr>
          <a:xfrm>
            <a:off x="142844" y="1714488"/>
            <a:ext cx="8786874" cy="4832092"/>
          </a:xfrm>
          <a:prstGeom prst="rect">
            <a:avLst/>
          </a:prstGeom>
          <a:noFill/>
        </p:spPr>
        <p:txBody>
          <a:bodyPr wrap="square" rtlCol="0">
            <a:spAutoFit/>
          </a:bodyPr>
          <a:lstStyle/>
          <a:p>
            <a:r>
              <a:rPr lang="ru-RU" sz="1400" b="1" dirty="0" smtClean="0">
                <a:latin typeface="Comic Sans MS" pitchFamily="66" charset="0"/>
              </a:rPr>
              <a:t>Вспоминаются слова В.А.Сухомлинского о том, что  можно жить и быть счастливым, не овладев математикой. Но нельзя быть счастливым, не умея читать. Тот, кому недоступно искусство чтения, - невоспитанный человек, нравственный невежда.</a:t>
            </a:r>
          </a:p>
          <a:p>
            <a:r>
              <a:rPr lang="ru-RU" sz="1400" b="1" dirty="0" smtClean="0">
                <a:latin typeface="Comic Sans MS" pitchFamily="66" charset="0"/>
              </a:rPr>
              <a:t>Выражение «уметь читать» включает в себя широкий спектр понятий: от умения складывать слоги в слова до умения не только прочитывать текст, но и осознавать его, эмоционально  отзываясь на каждый поступок героя, переживая за него. « Уметь читать – это означает быть чутким к красоте слова, к его тончайшим оттенкам. Только тот ученик «читает», в сознании которого слово играет, трепещет и переливается всеми красками и мелодиями окружающего мира».</a:t>
            </a:r>
          </a:p>
          <a:p>
            <a:r>
              <a:rPr lang="ru-RU" sz="1400" b="1" dirty="0" smtClean="0">
                <a:latin typeface="Comic Sans MS" pitchFamily="66" charset="0"/>
              </a:rPr>
              <a:t>Педагоги знают не  понаслышке, как нелегко обучить детей технике чтения, но ещё труднее воспитать увлеченного читателя. Истинное чтение  - это чтение, по словам Марины Цветаевой, «есть соучастие в творчестве». Необходимо развивать интеллект, эмоциональную отзывчивость, эстетические потребности и способности. Главное – организовать процесс так, чтобы чтение способствовало развитию личности, а развивающаяся личность испытывала потребность в чтении как источнике дальнейшего развития.</a:t>
            </a:r>
          </a:p>
          <a:p>
            <a:r>
              <a:rPr lang="ru-RU" sz="1400" b="1" dirty="0" smtClean="0">
                <a:latin typeface="Comic Sans MS" pitchFamily="66" charset="0"/>
              </a:rPr>
              <a:t>Как же сделать, чтобы дети полюбили уроки литературного чтения, чтобы интерес к чтению не угасал?</a:t>
            </a:r>
          </a:p>
          <a:p>
            <a:r>
              <a:rPr lang="ru-RU" sz="1400" b="1" dirty="0" smtClean="0">
                <a:latin typeface="Comic Sans MS" pitchFamily="66" charset="0"/>
              </a:rPr>
              <a:t>Находки наших педагогов и всей Синегорской школы являются  ответом на поставленный вопрос и на решение проблем, которые существуют в нашем обществе в связи  с  увлечением Интернетом и сотовым телефоном вместо интереса к чтению.</a:t>
            </a:r>
          </a:p>
          <a:p>
            <a:r>
              <a:rPr lang="ru-RU" sz="1400" b="1" dirty="0" smtClean="0">
                <a:solidFill>
                  <a:srgbClr val="FF0000"/>
                </a:solidFill>
                <a:latin typeface="Comic Sans MS" pitchFamily="66" charset="0"/>
              </a:rPr>
              <a:t>Интерес к чтению мы воспитываем через театрализацию образовательного процесса в учебной и во внеурочной деятельности</a:t>
            </a:r>
            <a:r>
              <a:rPr lang="ru-RU" sz="1400" b="1" dirty="0" smtClean="0">
                <a:latin typeface="Comic Sans MS" pitchFamily="66" charset="0"/>
              </a:rPr>
              <a:t>.</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
        <p:nvSpPr>
          <p:cNvPr id="4" name="TextBox 3"/>
          <p:cNvSpPr txBox="1"/>
          <p:nvPr/>
        </p:nvSpPr>
        <p:spPr>
          <a:xfrm>
            <a:off x="428596" y="1285860"/>
            <a:ext cx="8215370" cy="4616648"/>
          </a:xfrm>
          <a:prstGeom prst="rect">
            <a:avLst/>
          </a:prstGeom>
          <a:noFill/>
        </p:spPr>
        <p:txBody>
          <a:bodyPr wrap="square" rtlCol="0">
            <a:spAutoFit/>
          </a:bodyPr>
          <a:lstStyle/>
          <a:p>
            <a:r>
              <a:rPr lang="ru-RU" sz="1400" b="1" dirty="0" smtClean="0">
                <a:latin typeface="Comic Sans MS" pitchFamily="66" charset="0"/>
              </a:rPr>
              <a:t>А-335 Ермил Костров Полное собрание сочинений  С-Петербург 1802 год Том 1</a:t>
            </a:r>
            <a:endParaRPr lang="ru-RU" sz="1400" dirty="0" smtClean="0">
              <a:latin typeface="Comic Sans MS" pitchFamily="66" charset="0"/>
            </a:endParaRPr>
          </a:p>
          <a:p>
            <a:r>
              <a:rPr lang="ru-RU" sz="1400" b="1" dirty="0" smtClean="0">
                <a:latin typeface="Comic Sans MS" pitchFamily="66" charset="0"/>
              </a:rPr>
              <a:t>А-334 Ермил Костров Полное собрание сочинений  С-Петербург 1802 год Том 2</a:t>
            </a:r>
            <a:endParaRPr lang="ru-RU" sz="1400" dirty="0" smtClean="0">
              <a:latin typeface="Comic Sans MS" pitchFamily="66" charset="0"/>
            </a:endParaRPr>
          </a:p>
          <a:p>
            <a:r>
              <a:rPr lang="ru-RU" sz="1400" b="1" dirty="0" smtClean="0">
                <a:latin typeface="Comic Sans MS" pitchFamily="66" charset="0"/>
              </a:rPr>
              <a:t>А-333 Сборник стихов  «Ермилов день» 1993 год</a:t>
            </a:r>
            <a:endParaRPr lang="ru-RU" sz="1400" dirty="0" smtClean="0">
              <a:latin typeface="Comic Sans MS" pitchFamily="66" charset="0"/>
            </a:endParaRPr>
          </a:p>
          <a:p>
            <a:r>
              <a:rPr lang="ru-RU" sz="1400" b="1" dirty="0" smtClean="0">
                <a:latin typeface="Comic Sans MS" pitchFamily="66" charset="0"/>
              </a:rPr>
              <a:t>А-331  Сборник стихов «Поэт из века Просвещения»</a:t>
            </a:r>
            <a:endParaRPr lang="ru-RU" sz="1400" dirty="0" smtClean="0">
              <a:latin typeface="Comic Sans MS" pitchFamily="66" charset="0"/>
            </a:endParaRPr>
          </a:p>
          <a:p>
            <a:r>
              <a:rPr lang="ru-RU" sz="1400" b="1" dirty="0" smtClean="0">
                <a:latin typeface="Comic Sans MS" pitchFamily="66" charset="0"/>
              </a:rPr>
              <a:t>А-327 19 декабря « День памяти поэта» Ермил Костров (Р)</a:t>
            </a:r>
            <a:endParaRPr lang="ru-RU" sz="1400" dirty="0" smtClean="0">
              <a:latin typeface="Comic Sans MS" pitchFamily="66" charset="0"/>
            </a:endParaRPr>
          </a:p>
          <a:p>
            <a:r>
              <a:rPr lang="ru-RU" sz="1400" b="1" dirty="0" smtClean="0">
                <a:latin typeface="Comic Sans MS" pitchFamily="66" charset="0"/>
              </a:rPr>
              <a:t>А-330 «Поэт и воин» (жизнеописание) (Р)</a:t>
            </a:r>
            <a:endParaRPr lang="ru-RU" sz="1400" dirty="0" smtClean="0">
              <a:latin typeface="Comic Sans MS" pitchFamily="66" charset="0"/>
            </a:endParaRPr>
          </a:p>
          <a:p>
            <a:r>
              <a:rPr lang="ru-RU" sz="1400" b="1" dirty="0" smtClean="0">
                <a:latin typeface="Comic Sans MS" pitchFamily="66" charset="0"/>
              </a:rPr>
              <a:t>А-326 «Ермиловы недели»(Р)</a:t>
            </a:r>
            <a:endParaRPr lang="ru-RU" sz="1400" dirty="0" smtClean="0">
              <a:latin typeface="Comic Sans MS" pitchFamily="66" charset="0"/>
            </a:endParaRPr>
          </a:p>
          <a:p>
            <a:r>
              <a:rPr lang="ru-RU" sz="1400" b="1" dirty="0" smtClean="0">
                <a:latin typeface="Comic Sans MS" pitchFamily="66" charset="0"/>
              </a:rPr>
              <a:t>А-324 «Пейзажи </a:t>
            </a:r>
            <a:r>
              <a:rPr lang="ru-RU" sz="1400" b="1" dirty="0" err="1" smtClean="0">
                <a:latin typeface="Comic Sans MS" pitchFamily="66" charset="0"/>
              </a:rPr>
              <a:t>ермиловой</a:t>
            </a:r>
            <a:r>
              <a:rPr lang="ru-RU" sz="1400" b="1" dirty="0" smtClean="0">
                <a:latin typeface="Comic Sans MS" pitchFamily="66" charset="0"/>
              </a:rPr>
              <a:t> родины» (Р)</a:t>
            </a:r>
            <a:endParaRPr lang="ru-RU" sz="1400" dirty="0" smtClean="0">
              <a:latin typeface="Comic Sans MS" pitchFamily="66" charset="0"/>
            </a:endParaRPr>
          </a:p>
          <a:p>
            <a:r>
              <a:rPr lang="ru-RU" sz="1400" b="1" dirty="0" smtClean="0">
                <a:latin typeface="Comic Sans MS" pitchFamily="66" charset="0"/>
              </a:rPr>
              <a:t>А-332 Никто судьбы не предсказал Ермил Иванович Костров (жизнеописание) (Р)</a:t>
            </a:r>
            <a:endParaRPr lang="ru-RU" sz="1400" dirty="0" smtClean="0">
              <a:latin typeface="Comic Sans MS" pitchFamily="66" charset="0"/>
            </a:endParaRPr>
          </a:p>
          <a:p>
            <a:r>
              <a:rPr lang="ru-RU" sz="1400" b="1" dirty="0" smtClean="0">
                <a:latin typeface="Comic Sans MS" pitchFamily="66" charset="0"/>
              </a:rPr>
              <a:t>А-309 «Неделя родного края»</a:t>
            </a:r>
            <a:endParaRPr lang="ru-RU" sz="1400" dirty="0" smtClean="0">
              <a:latin typeface="Comic Sans MS" pitchFamily="66" charset="0"/>
            </a:endParaRPr>
          </a:p>
          <a:p>
            <a:r>
              <a:rPr lang="ru-RU" sz="1400" b="1" dirty="0" smtClean="0">
                <a:latin typeface="Comic Sans MS" pitchFamily="66" charset="0"/>
              </a:rPr>
              <a:t>А-308 «Неделя родного края»</a:t>
            </a:r>
            <a:endParaRPr lang="ru-RU" sz="1400" dirty="0" smtClean="0">
              <a:latin typeface="Comic Sans MS" pitchFamily="66" charset="0"/>
            </a:endParaRPr>
          </a:p>
          <a:p>
            <a:r>
              <a:rPr lang="ru-RU" sz="1400" b="1" dirty="0" smtClean="0">
                <a:latin typeface="Comic Sans MS" pitchFamily="66" charset="0"/>
              </a:rPr>
              <a:t>А-311 «Неделя родного края»</a:t>
            </a:r>
            <a:endParaRPr lang="ru-RU" sz="1400" dirty="0" smtClean="0">
              <a:latin typeface="Comic Sans MS" pitchFamily="66" charset="0"/>
            </a:endParaRPr>
          </a:p>
          <a:p>
            <a:r>
              <a:rPr lang="ru-RU" sz="1400" b="1" dirty="0" smtClean="0">
                <a:latin typeface="Comic Sans MS" pitchFamily="66" charset="0"/>
              </a:rPr>
              <a:t> Альбом </a:t>
            </a:r>
            <a:r>
              <a:rPr lang="ru-RU" sz="1400" b="1" dirty="0" err="1" smtClean="0">
                <a:latin typeface="Comic Sans MS" pitchFamily="66" charset="0"/>
              </a:rPr>
              <a:t>Г.М.Леушина</a:t>
            </a:r>
            <a:r>
              <a:rPr lang="ru-RU" sz="1400" b="1" dirty="0" smtClean="0">
                <a:latin typeface="Comic Sans MS" pitchFamily="66" charset="0"/>
              </a:rPr>
              <a:t> Ермил Костров (викторины, поэмы. Стихи. Размышления)</a:t>
            </a:r>
            <a:endParaRPr lang="ru-RU" sz="1400" dirty="0" smtClean="0">
              <a:latin typeface="Comic Sans MS" pitchFamily="66" charset="0"/>
            </a:endParaRPr>
          </a:p>
          <a:p>
            <a:r>
              <a:rPr lang="ru-RU" sz="1400" b="1" dirty="0" smtClean="0">
                <a:latin typeface="Comic Sans MS" pitchFamily="66" charset="0"/>
              </a:rPr>
              <a:t>А-328 Ермил Костров (Р)</a:t>
            </a:r>
            <a:endParaRPr lang="ru-RU" sz="1400" dirty="0" smtClean="0">
              <a:latin typeface="Comic Sans MS" pitchFamily="66" charset="0"/>
            </a:endParaRPr>
          </a:p>
          <a:p>
            <a:r>
              <a:rPr lang="ru-RU" sz="1400" b="1" dirty="0" smtClean="0">
                <a:latin typeface="Comic Sans MS" pitchFamily="66" charset="0"/>
              </a:rPr>
              <a:t>А-322 Альбом с избранными газетными статьями</a:t>
            </a:r>
            <a:endParaRPr lang="ru-RU" sz="1400" dirty="0" smtClean="0">
              <a:latin typeface="Comic Sans MS" pitchFamily="66" charset="0"/>
            </a:endParaRPr>
          </a:p>
          <a:p>
            <a:r>
              <a:rPr lang="ru-RU" sz="1400" b="1" dirty="0" smtClean="0">
                <a:latin typeface="Comic Sans MS" pitchFamily="66" charset="0"/>
              </a:rPr>
              <a:t>А-329 « </a:t>
            </a:r>
            <a:r>
              <a:rPr lang="ru-RU" sz="1400" b="1" dirty="0" err="1" smtClean="0">
                <a:latin typeface="Comic Sans MS" pitchFamily="66" charset="0"/>
              </a:rPr>
              <a:t>Ермилово</a:t>
            </a:r>
            <a:r>
              <a:rPr lang="ru-RU" sz="1400" b="1" dirty="0" smtClean="0">
                <a:latin typeface="Comic Sans MS" pitchFamily="66" charset="0"/>
              </a:rPr>
              <a:t> время» ( исторические сведения  </a:t>
            </a:r>
            <a:r>
              <a:rPr lang="ru-RU" sz="1400" b="1" dirty="0" err="1" smtClean="0">
                <a:latin typeface="Comic Sans MS" pitchFamily="66" charset="0"/>
              </a:rPr>
              <a:t>ермиловой</a:t>
            </a:r>
            <a:r>
              <a:rPr lang="ru-RU" sz="1400" b="1" dirty="0" smtClean="0">
                <a:latin typeface="Comic Sans MS" pitchFamily="66" charset="0"/>
              </a:rPr>
              <a:t> эпохи)</a:t>
            </a:r>
            <a:endParaRPr lang="ru-RU" sz="1400" dirty="0" smtClean="0">
              <a:latin typeface="Comic Sans MS" pitchFamily="66" charset="0"/>
            </a:endParaRPr>
          </a:p>
          <a:p>
            <a:r>
              <a:rPr lang="ru-RU" sz="1400" b="1" dirty="0" smtClean="0">
                <a:latin typeface="Comic Sans MS" pitchFamily="66" charset="0"/>
              </a:rPr>
              <a:t>Фотоальбомы «Вся жизнь – театр»</a:t>
            </a:r>
            <a:endParaRPr lang="ru-RU" sz="1400" dirty="0" smtClean="0">
              <a:latin typeface="Comic Sans MS" pitchFamily="66" charset="0"/>
            </a:endParaRPr>
          </a:p>
          <a:p>
            <a:r>
              <a:rPr lang="ru-RU" sz="1400" b="1" dirty="0" smtClean="0">
                <a:latin typeface="Comic Sans MS" pitchFamily="66" charset="0"/>
              </a:rPr>
              <a:t>Значки «Школьный театр «ТЕРЕМОК»» (20 штук)</a:t>
            </a:r>
            <a:endParaRPr lang="ru-RU" sz="1400" dirty="0" smtClean="0">
              <a:latin typeface="Comic Sans MS" pitchFamily="66" charset="0"/>
            </a:endParaRPr>
          </a:p>
          <a:p>
            <a:r>
              <a:rPr lang="ru-RU" sz="1400" b="1" dirty="0" smtClean="0">
                <a:latin typeface="Comic Sans MS" pitchFamily="66" charset="0"/>
              </a:rPr>
              <a:t> </a:t>
            </a:r>
            <a:endParaRPr lang="ru-RU" sz="1400" dirty="0" smtClean="0">
              <a:latin typeface="Comic Sans MS" pitchFamily="66" charset="0"/>
            </a:endParaRPr>
          </a:p>
          <a:p>
            <a:endParaRPr lang="ru-RU" sz="1400" dirty="0" smtClean="0">
              <a:latin typeface="Comic Sans MS" pitchFamily="66" charset="0"/>
            </a:endParaRPr>
          </a:p>
          <a:p>
            <a:endParaRPr lang="ru-RU" sz="1400" dirty="0">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1142984"/>
            <a:ext cx="8572560" cy="369332"/>
          </a:xfrm>
          <a:prstGeom prst="rect">
            <a:avLst/>
          </a:prstGeom>
          <a:noFill/>
        </p:spPr>
        <p:txBody>
          <a:bodyPr wrap="square" rtlCol="0">
            <a:spAutoFit/>
          </a:bodyPr>
          <a:lstStyle/>
          <a:p>
            <a:endParaRPr lang="ru-RU"/>
          </a:p>
        </p:txBody>
      </p:sp>
      <p:sp>
        <p:nvSpPr>
          <p:cNvPr id="3" name="TextBox 2"/>
          <p:cNvSpPr txBox="1"/>
          <p:nvPr/>
        </p:nvSpPr>
        <p:spPr>
          <a:xfrm>
            <a:off x="2214546" y="285729"/>
            <a:ext cx="6643734" cy="1169551"/>
          </a:xfrm>
          <a:prstGeom prst="rect">
            <a:avLst/>
          </a:prstGeom>
          <a:noFill/>
        </p:spPr>
        <p:txBody>
          <a:bodyPr wrap="square" rtlCol="0">
            <a:spAutoFit/>
          </a:bodyPr>
          <a:lstStyle/>
          <a:p>
            <a:r>
              <a:rPr lang="ru-RU" sz="1400" b="1" u="sng" dirty="0" smtClean="0">
                <a:solidFill>
                  <a:srgbClr val="FF0000"/>
                </a:solidFill>
                <a:latin typeface="Comic Sans MS" pitchFamily="66" charset="0"/>
              </a:rPr>
              <a:t>Создание системы</a:t>
            </a:r>
            <a:r>
              <a:rPr lang="ru-RU" sz="1400" b="1" u="sng" dirty="0" smtClean="0">
                <a:latin typeface="Comic Sans MS" pitchFamily="66" charset="0"/>
              </a:rPr>
              <a:t>:</a:t>
            </a:r>
          </a:p>
          <a:p>
            <a:r>
              <a:rPr lang="ru-RU" sz="1400" b="1" dirty="0" smtClean="0">
                <a:latin typeface="Comic Sans MS" pitchFamily="66" charset="0"/>
              </a:rPr>
              <a:t>Организации творческих конкурсов и занятий с элементами театрализации с целью развития обучающегося как читателя;</a:t>
            </a:r>
          </a:p>
          <a:p>
            <a:r>
              <a:rPr lang="ru-RU" sz="1400" b="1" dirty="0" smtClean="0">
                <a:latin typeface="Comic Sans MS" pitchFamily="66" charset="0"/>
              </a:rPr>
              <a:t>Работа поэтического клуба «Свеча»;</a:t>
            </a:r>
          </a:p>
          <a:p>
            <a:endParaRPr lang="ru-RU" sz="1400" b="1" dirty="0">
              <a:latin typeface="Comic Sans MS" pitchFamily="66" charset="0"/>
            </a:endParaRPr>
          </a:p>
        </p:txBody>
      </p:sp>
      <p:sp>
        <p:nvSpPr>
          <p:cNvPr id="5" name="TextBox 4"/>
          <p:cNvSpPr txBox="1"/>
          <p:nvPr/>
        </p:nvSpPr>
        <p:spPr>
          <a:xfrm>
            <a:off x="285720" y="1357298"/>
            <a:ext cx="8643998" cy="5262979"/>
          </a:xfrm>
          <a:prstGeom prst="rect">
            <a:avLst/>
          </a:prstGeom>
          <a:noFill/>
        </p:spPr>
        <p:txBody>
          <a:bodyPr wrap="square" rtlCol="0">
            <a:spAutoFit/>
          </a:bodyPr>
          <a:lstStyle/>
          <a:p>
            <a:r>
              <a:rPr lang="ru-RU" sz="1400" b="1" dirty="0" smtClean="0">
                <a:latin typeface="Comic Sans MS" pitchFamily="66" charset="0"/>
              </a:rPr>
              <a:t>Работа школьного  театрального кружка «Теремок»; </a:t>
            </a:r>
            <a:br>
              <a:rPr lang="ru-RU" sz="1400" b="1" dirty="0" smtClean="0">
                <a:latin typeface="Comic Sans MS" pitchFamily="66" charset="0"/>
              </a:rPr>
            </a:br>
            <a:r>
              <a:rPr lang="ru-RU" sz="1400" b="1" dirty="0" smtClean="0">
                <a:latin typeface="Comic Sans MS" pitchFamily="66" charset="0"/>
              </a:rPr>
              <a:t>Ежегодное проведение «Часа сокровенного слова» 19 января – в день рождения Ермила Ивановича Кострова;</a:t>
            </a:r>
          </a:p>
          <a:p>
            <a:r>
              <a:rPr lang="ru-RU" sz="1400" b="1" dirty="0" smtClean="0">
                <a:latin typeface="Comic Sans MS" pitchFamily="66" charset="0"/>
              </a:rPr>
              <a:t>Ежегодные персональные выставки работ талантливых учащихся и педагогов в Гриновском выставочном зале школы;</a:t>
            </a:r>
          </a:p>
          <a:p>
            <a:r>
              <a:rPr lang="ru-RU" sz="1400" b="1" dirty="0" smtClean="0">
                <a:latin typeface="Comic Sans MS" pitchFamily="66" charset="0"/>
              </a:rPr>
              <a:t>Выпуск и презентация  Литературных альманахов и сборников стихов и прозы учащихся и педагогов школы;</a:t>
            </a:r>
          </a:p>
          <a:p>
            <a:r>
              <a:rPr lang="ru-RU" sz="1400" b="1" dirty="0" smtClean="0">
                <a:latin typeface="Comic Sans MS" pitchFamily="66" charset="0"/>
              </a:rPr>
              <a:t>Литературные гостиные, посвященные знаменательным датам поэтов, писателей;</a:t>
            </a:r>
          </a:p>
          <a:p>
            <a:r>
              <a:rPr lang="ru-RU" sz="1400" b="1" dirty="0" smtClean="0">
                <a:latin typeface="Comic Sans MS" pitchFamily="66" charset="0"/>
              </a:rPr>
              <a:t>Внеклассное чтение в младших классах с ведением дневников читателей:</a:t>
            </a:r>
          </a:p>
          <a:p>
            <a:r>
              <a:rPr lang="ru-RU" sz="1400" b="1" dirty="0" smtClean="0">
                <a:latin typeface="Comic Sans MS" pitchFamily="66" charset="0"/>
              </a:rPr>
              <a:t>Участие в муниципальном этапе  конкурсов  «Живая классика», « Встречах краеведов-книголюбов»;</a:t>
            </a:r>
          </a:p>
          <a:p>
            <a:r>
              <a:rPr lang="ru-RU" sz="1400" b="1" dirty="0" smtClean="0">
                <a:latin typeface="Comic Sans MS" pitchFamily="66" charset="0"/>
              </a:rPr>
              <a:t>Ежемесячный выпуск школьной газеты «Школьная страна» группой учащихся – редакцией газеты;</a:t>
            </a:r>
          </a:p>
          <a:p>
            <a:r>
              <a:rPr lang="ru-RU" sz="1400" b="1" dirty="0" smtClean="0">
                <a:latin typeface="Comic Sans MS" pitchFamily="66" charset="0"/>
              </a:rPr>
              <a:t>Сотрудничество с редакцией районной газеты  «Нагорская жизнь» (экскурсии, заметки, совместные пресс-конференции);</a:t>
            </a:r>
          </a:p>
          <a:p>
            <a:r>
              <a:rPr lang="ru-RU" sz="1400" b="1" dirty="0" smtClean="0">
                <a:latin typeface="Comic Sans MS" pitchFamily="66" charset="0"/>
              </a:rPr>
              <a:t>Участие в муниципальных конкурсах «А чем мы не артисты?», в конкурсах социальных спектаклей;</a:t>
            </a:r>
          </a:p>
          <a:p>
            <a:r>
              <a:rPr lang="ru-RU" sz="1400" b="1" dirty="0" smtClean="0">
                <a:latin typeface="Comic Sans MS" pitchFamily="66" charset="0"/>
              </a:rPr>
              <a:t>Участие во Всероссийских конкурсах с использованием театральных постановок;</a:t>
            </a:r>
          </a:p>
          <a:p>
            <a:r>
              <a:rPr lang="ru-RU" sz="1400" b="1" dirty="0" smtClean="0">
                <a:latin typeface="Comic Sans MS" pitchFamily="66" charset="0"/>
              </a:rPr>
              <a:t>Творческий союз с сельской библиотекой им. Е.И.Кострова,  сельским клубом и с родителями учащихся.</a:t>
            </a:r>
          </a:p>
          <a:p>
            <a:endParaRPr lang="ru-RU" sz="1400" b="1" dirty="0" smtClean="0">
              <a:latin typeface="Comic Sans MS" pitchFamily="66" charset="0"/>
            </a:endParaRPr>
          </a:p>
          <a:p>
            <a:endParaRPr lang="ru-RU" sz="1400" b="1" dirty="0" smtClean="0">
              <a:latin typeface="Comic Sans MS" pitchFamily="66" charset="0"/>
            </a:endParaRPr>
          </a:p>
          <a:p>
            <a:endParaRPr lang="ru-RU" sz="1400" b="1" dirty="0" smtClean="0">
              <a:latin typeface="Comic Sans MS" pitchFamily="66" charset="0"/>
            </a:endParaRPr>
          </a:p>
          <a:p>
            <a:r>
              <a:rPr lang="ru-RU" sz="1400" b="1" dirty="0" smtClean="0">
                <a:latin typeface="Comic Sans MS" pitchFamily="66" charset="0"/>
              </a:rPr>
              <a:t> </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1"/>
          </p:nvPr>
        </p:nvSpPr>
        <p:spPr>
          <a:xfrm>
            <a:off x="457200" y="1285860"/>
            <a:ext cx="4038600" cy="5214974"/>
          </a:xfrm>
        </p:spPr>
        <p:txBody>
          <a:bodyPr>
            <a:normAutofit lnSpcReduction="10000"/>
          </a:bodyPr>
          <a:lstStyle/>
          <a:p>
            <a:pPr algn="l">
              <a:buNone/>
            </a:pPr>
            <a:r>
              <a:rPr lang="ru-RU" sz="1200" b="1" dirty="0" smtClean="0">
                <a:latin typeface="Comic Sans MS" pitchFamily="66" charset="0"/>
              </a:rPr>
              <a:t>Учеными давно установлена прямая связь между интересом к чтению и восприятием прочитанного. М.С.Соловейчик говорит о необходимости учить детей  «обдумывающему»  восприятию, умению размышлять над книгой. Необходимо проведение  уроков  литературного чтения, основой которых является правило «вдумчивого чтения»:</a:t>
            </a:r>
          </a:p>
          <a:p>
            <a:pPr algn="l">
              <a:buNone/>
            </a:pPr>
            <a:r>
              <a:rPr lang="ru-RU" sz="1200" b="1" dirty="0" smtClean="0">
                <a:latin typeface="Comic Sans MS" pitchFamily="66" charset="0"/>
              </a:rPr>
              <a:t>-Переживай!</a:t>
            </a:r>
          </a:p>
          <a:p>
            <a:pPr algn="l">
              <a:buNone/>
            </a:pPr>
            <a:r>
              <a:rPr lang="ru-RU" sz="1200" b="1" dirty="0" smtClean="0">
                <a:latin typeface="Comic Sans MS" pitchFamily="66" charset="0"/>
              </a:rPr>
              <a:t>-Представляй!</a:t>
            </a:r>
          </a:p>
          <a:p>
            <a:pPr algn="l">
              <a:buNone/>
            </a:pPr>
            <a:r>
              <a:rPr lang="ru-RU" sz="1200" b="1" dirty="0" smtClean="0">
                <a:latin typeface="Comic Sans MS" pitchFamily="66" charset="0"/>
              </a:rPr>
              <a:t>-Понимай! Прочитанное.</a:t>
            </a:r>
          </a:p>
          <a:p>
            <a:pPr algn="l">
              <a:buNone/>
            </a:pPr>
            <a:r>
              <a:rPr lang="ru-RU" sz="1200" b="1" dirty="0" smtClean="0">
                <a:latin typeface="Comic Sans MS" pitchFamily="66" charset="0"/>
              </a:rPr>
              <a:t>На уроках развиваются  чувства, образы и мысли.  Необходимо придерживаться схемы: ученики – учитель – автор. Уроки литературного  чтения дают широкие возможности для развития разностороннего творчества как учителя, так и ученика. Творчески раскрепощенные и эмоционально настроенные дети глубже чувствуют и понимают прочитанное.Начиная с первого класса детям предлагается  на уроке чтения сыграть живую сценку, используя иллюстрации к тексту. Ученики –зрители должны найти слова в тексте, которые точно  соотносятся с живой картинкой. Дети с удовольствием разыгрывают на уроке чтения басни Крылова, точно подмечая повадки животных и выражая их в своих движениях.</a:t>
            </a:r>
            <a:endParaRPr lang="ru-RU" sz="1200" b="1" dirty="0">
              <a:latin typeface="Comic Sans MS" pitchFamily="66" charset="0"/>
            </a:endParaRPr>
          </a:p>
        </p:txBody>
      </p:sp>
      <p:sp>
        <p:nvSpPr>
          <p:cNvPr id="3" name="Текст 2"/>
          <p:cNvSpPr>
            <a:spLocks noGrp="1"/>
          </p:cNvSpPr>
          <p:nvPr>
            <p:ph type="body" sz="half" idx="2"/>
          </p:nvPr>
        </p:nvSpPr>
        <p:spPr>
          <a:xfrm>
            <a:off x="4648200" y="1285860"/>
            <a:ext cx="4038600" cy="4840303"/>
          </a:xfrm>
        </p:spPr>
        <p:txBody>
          <a:bodyPr/>
          <a:lstStyle/>
          <a:p>
            <a:endParaRPr lang="ru-RU" dirty="0"/>
          </a:p>
        </p:txBody>
      </p:sp>
      <p:sp>
        <p:nvSpPr>
          <p:cNvPr id="4" name="Заголовок 3"/>
          <p:cNvSpPr>
            <a:spLocks noGrp="1"/>
          </p:cNvSpPr>
          <p:nvPr>
            <p:ph type="title"/>
          </p:nvPr>
        </p:nvSpPr>
        <p:spPr>
          <a:xfrm>
            <a:off x="457200" y="359465"/>
            <a:ext cx="8229600" cy="783519"/>
          </a:xfrm>
        </p:spPr>
        <p:txBody>
          <a:bodyPr>
            <a:normAutofit/>
          </a:bodyPr>
          <a:lstStyle/>
          <a:p>
            <a:r>
              <a:rPr lang="ru-RU" sz="2000" b="1" dirty="0" smtClean="0">
                <a:solidFill>
                  <a:schemeClr val="accent1">
                    <a:lumMod val="75000"/>
                  </a:schemeClr>
                </a:solidFill>
                <a:latin typeface="Comic Sans MS" pitchFamily="66" charset="0"/>
              </a:rPr>
              <a:t>Организации творческих конкурсов и занятий с элементами театрализации с целью развития обучающегося как читателя</a:t>
            </a:r>
            <a:endParaRPr lang="ru-RU" sz="2000" dirty="0">
              <a:solidFill>
                <a:schemeClr val="accent1">
                  <a:lumMod val="75000"/>
                </a:schemeClr>
              </a:solidFill>
            </a:endParaRPr>
          </a:p>
        </p:txBody>
      </p:sp>
      <p:pic>
        <p:nvPicPr>
          <p:cNvPr id="5" name="Рисунок 4" descr="C:\Users\Зам\Desktop\IMG_9849.JPG"/>
          <p:cNvPicPr/>
          <p:nvPr/>
        </p:nvPicPr>
        <p:blipFill>
          <a:blip r:embed="rId3" cstate="print"/>
          <a:srcRect t="38503"/>
          <a:stretch>
            <a:fillRect/>
          </a:stretch>
        </p:blipFill>
        <p:spPr bwMode="auto">
          <a:xfrm>
            <a:off x="4500562" y="1214422"/>
            <a:ext cx="4500594" cy="2214578"/>
          </a:xfrm>
          <a:prstGeom prst="rect">
            <a:avLst/>
          </a:prstGeom>
          <a:noFill/>
          <a:ln w="9525">
            <a:noFill/>
            <a:miter lim="800000"/>
            <a:headEnd/>
            <a:tailEnd/>
          </a:ln>
          <a:effectLst>
            <a:softEdge rad="317500"/>
          </a:effectLst>
        </p:spPr>
      </p:pic>
      <p:pic>
        <p:nvPicPr>
          <p:cNvPr id="8" name="Рисунок 7" descr="C:\Users\Зам\Desktop\лагерь 2019\день флоры\IMG_9857.JPG"/>
          <p:cNvPicPr/>
          <p:nvPr/>
        </p:nvPicPr>
        <p:blipFill>
          <a:blip r:embed="rId4" cstate="print"/>
          <a:srcRect l="15678" t="36000" r="1548"/>
          <a:stretch>
            <a:fillRect/>
          </a:stretch>
        </p:blipFill>
        <p:spPr bwMode="auto">
          <a:xfrm>
            <a:off x="4500562" y="3357562"/>
            <a:ext cx="4500594" cy="2571768"/>
          </a:xfrm>
          <a:prstGeom prst="rect">
            <a:avLst/>
          </a:prstGeom>
          <a:noFill/>
          <a:ln w="9525">
            <a:noFill/>
            <a:miter lim="800000"/>
            <a:headEnd/>
            <a:tailEnd/>
          </a:ln>
          <a:effectLst>
            <a:softEdge rad="317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normAutofit/>
          </a:bodyPr>
          <a:lstStyle/>
          <a:p>
            <a:pPr>
              <a:buNone/>
            </a:pPr>
            <a:r>
              <a:rPr lang="ru-RU" sz="1400" b="1" dirty="0" smtClean="0">
                <a:latin typeface="Comic Sans MS" pitchFamily="66" charset="0"/>
              </a:rPr>
              <a:t>Для того чтобы дети хорошо читали, надо  чтобы они ЧИТАЛИ! </a:t>
            </a:r>
          </a:p>
          <a:p>
            <a:pPr>
              <a:buNone/>
            </a:pPr>
            <a:r>
              <a:rPr lang="ru-RU" sz="1400" b="1" dirty="0" smtClean="0">
                <a:latin typeface="Comic Sans MS" pitchFamily="66" charset="0"/>
              </a:rPr>
              <a:t>По многолетнему опыту работы мы убедились, что дети не любят читать или им мешает телевизор, компьютер или телефон. Проблемы привития любви к чтению можно расположить следующим образом по возрастам:</a:t>
            </a:r>
          </a:p>
          <a:p>
            <a:pPr>
              <a:buNone/>
            </a:pPr>
            <a:r>
              <a:rPr lang="ru-RU" sz="1400" b="1" dirty="0" smtClean="0">
                <a:latin typeface="Comic Sans MS" pitchFamily="66" charset="0"/>
              </a:rPr>
              <a:t>1класс – нет внимания, усидчивости, нет домашней библиотеки с яркими, интересными книжками, соответствующими возрасту ребенка.</a:t>
            </a:r>
          </a:p>
          <a:p>
            <a:pPr>
              <a:buNone/>
            </a:pPr>
            <a:r>
              <a:rPr lang="ru-RU" sz="1400" b="1" dirty="0" smtClean="0">
                <a:latin typeface="Comic Sans MS" pitchFamily="66" charset="0"/>
              </a:rPr>
              <a:t>2класс – нет контроля со стороны родителей, они не видят разрешения проблем, связанных  с  развитием речи, через чтение.</a:t>
            </a:r>
          </a:p>
          <a:p>
            <a:pPr>
              <a:buNone/>
            </a:pPr>
            <a:r>
              <a:rPr lang="ru-RU" sz="1400" b="1" dirty="0" smtClean="0">
                <a:latin typeface="Comic Sans MS" pitchFamily="66" charset="0"/>
              </a:rPr>
              <a:t>3класс – 4 класс –перегрузка учащихся письменными  домашними заданиями , возросшим  объёмом  общей учебной нагрузки.</a:t>
            </a:r>
          </a:p>
          <a:p>
            <a:pPr>
              <a:buNone/>
            </a:pPr>
            <a:r>
              <a:rPr lang="ru-RU" sz="1400" b="1" dirty="0" smtClean="0">
                <a:latin typeface="Comic Sans MS" pitchFamily="66" charset="0"/>
              </a:rPr>
              <a:t>На уроках и кружковых занятиях решается и другая задача – развитие речи школьников, обогащение их словарного запаса. Дети составляют рассказы, сказки о предметах, которые конструируют и штрихуют самостоятельно. Девизом шестилеток у нас на протяжении многих лет являются слова:  «Учиться надо весело, учиться будем весело, чтоб хорошо учиться!»</a:t>
            </a:r>
          </a:p>
          <a:p>
            <a:pPr>
              <a:buNone/>
            </a:pPr>
            <a:r>
              <a:rPr lang="ru-RU" sz="1400" b="1" dirty="0" smtClean="0">
                <a:latin typeface="Comic Sans MS" pitchFamily="66" charset="0"/>
              </a:rPr>
              <a:t>Успех развития у учащихся интереса к чтению зависит и от участия в решении этой задачи родителей. Детям требуется «читающая» среда, книжное окружение. Только на этой основе возникает желание читать, перерастающее в глубокую духовную потребность. «Читающая» среда должна быть создана, прежде всего, в семье.</a:t>
            </a:r>
          </a:p>
          <a:p>
            <a:pPr>
              <a:buNone/>
            </a:pPr>
            <a:endParaRPr lang="ru-RU" sz="1400" dirty="0">
              <a:latin typeface="Comic Sans MS" pitchFamily="66" charset="0"/>
            </a:endParaRPr>
          </a:p>
        </p:txBody>
      </p:sp>
      <p:sp>
        <p:nvSpPr>
          <p:cNvPr id="3" name="Заголовок 2"/>
          <p:cNvSpPr>
            <a:spLocks noGrp="1"/>
          </p:cNvSpPr>
          <p:nvPr>
            <p:ph type="title"/>
          </p:nvPr>
        </p:nvSpPr>
        <p:spPr>
          <a:xfrm>
            <a:off x="457200" y="359465"/>
            <a:ext cx="8229600" cy="712081"/>
          </a:xfrm>
        </p:spPr>
        <p:txBody>
          <a:bodyPr>
            <a:normAutofit/>
          </a:bodyPr>
          <a:lstStyle/>
          <a:p>
            <a:r>
              <a:rPr lang="ru-RU" sz="1800" b="1" dirty="0" smtClean="0">
                <a:solidFill>
                  <a:schemeClr val="accent1">
                    <a:lumMod val="75000"/>
                  </a:schemeClr>
                </a:solidFill>
                <a:latin typeface="Comic Sans MS" pitchFamily="66" charset="0"/>
              </a:rPr>
              <a:t>Организации творческих конкурсов и занятий с элементами театрализации с целью развития обучающегося как читателя</a:t>
            </a:r>
            <a:endParaRPr lang="ru-RU" sz="18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normAutofit/>
          </a:bodyPr>
          <a:lstStyle/>
          <a:p>
            <a:pPr>
              <a:buNone/>
            </a:pPr>
            <a:r>
              <a:rPr lang="ru-RU" sz="1400" b="1" dirty="0" smtClean="0">
                <a:latin typeface="Comic Sans MS" pitchFamily="66" charset="0"/>
              </a:rPr>
              <a:t>Сегодня мы можем говорить о некоторых достигнутых положительных результатах:</a:t>
            </a:r>
          </a:p>
          <a:p>
            <a:pPr>
              <a:buNone/>
            </a:pPr>
            <a:r>
              <a:rPr lang="ru-RU" sz="1400" b="1" dirty="0" smtClean="0">
                <a:latin typeface="Comic Sans MS" pitchFamily="66" charset="0"/>
              </a:rPr>
              <a:t>Во – первых, в основном все дети показывают результаты техники чтения выше нормы;</a:t>
            </a:r>
          </a:p>
          <a:p>
            <a:pPr>
              <a:buNone/>
            </a:pPr>
            <a:r>
              <a:rPr lang="ru-RU" sz="1400" b="1" dirty="0" smtClean="0">
                <a:latin typeface="Comic Sans MS" pitchFamily="66" charset="0"/>
              </a:rPr>
              <a:t>Во-вторых, все являются постоянными читателями сельской и школьной библиотек;</a:t>
            </a:r>
          </a:p>
          <a:p>
            <a:pPr>
              <a:buNone/>
            </a:pPr>
            <a:r>
              <a:rPr lang="ru-RU" sz="1400" b="1" dirty="0" smtClean="0">
                <a:latin typeface="Comic Sans MS" pitchFamily="66" charset="0"/>
              </a:rPr>
              <a:t>В – третьих, анкетирование, проведенное администрацией школы, показало, что уроки литературного чтения  для детей начальных классов самые любимые.Важность и значимость такой работы очевидна. Подтверждением сказанного могут служить слова С.Лупана: «Привить ребенку вкус к чтению – лучший подарок, который мы можем ему сделать».</a:t>
            </a:r>
            <a:endParaRPr lang="ru-RU" sz="1400" b="1" dirty="0">
              <a:latin typeface="Comic Sans MS" pitchFamily="66" charset="0"/>
            </a:endParaRPr>
          </a:p>
        </p:txBody>
      </p:sp>
      <p:sp>
        <p:nvSpPr>
          <p:cNvPr id="3" name="Заголовок 2"/>
          <p:cNvSpPr>
            <a:spLocks noGrp="1"/>
          </p:cNvSpPr>
          <p:nvPr>
            <p:ph type="title"/>
          </p:nvPr>
        </p:nvSpPr>
        <p:spPr>
          <a:xfrm>
            <a:off x="457200" y="359465"/>
            <a:ext cx="8229600" cy="640643"/>
          </a:xfrm>
        </p:spPr>
        <p:txBody>
          <a:bodyPr>
            <a:normAutofit/>
          </a:bodyPr>
          <a:lstStyle/>
          <a:p>
            <a:r>
              <a:rPr lang="ru-RU" sz="1800" b="1" dirty="0" smtClean="0">
                <a:solidFill>
                  <a:schemeClr val="accent1">
                    <a:lumMod val="75000"/>
                  </a:schemeClr>
                </a:solidFill>
                <a:latin typeface="Comic Sans MS" pitchFamily="66" charset="0"/>
              </a:rPr>
              <a:t>Организации творческих конкурсов и занятий с элементами театрализации с целью развития обучающегося как читателя</a:t>
            </a:r>
            <a:endParaRPr lang="ru-RU" sz="1800" dirty="0">
              <a:solidFill>
                <a:schemeClr val="accent1">
                  <a:lumMod val="75000"/>
                </a:schemeClr>
              </a:solidFill>
            </a:endParaRPr>
          </a:p>
        </p:txBody>
      </p:sp>
      <p:pic>
        <p:nvPicPr>
          <p:cNvPr id="5" name="Рисунок 4" descr="C:\Users\Зам\Desktop\2018-2019 уч год ВСЁ и ВСЕ\МАЙ\ПОСЛЕДНИЙ ЗВОНОК\IMG_9712.JPG"/>
          <p:cNvPicPr/>
          <p:nvPr/>
        </p:nvPicPr>
        <p:blipFill>
          <a:blip r:embed="rId2" cstate="print"/>
          <a:srcRect t="1867" b="20523"/>
          <a:stretch>
            <a:fillRect/>
          </a:stretch>
        </p:blipFill>
        <p:spPr bwMode="auto">
          <a:xfrm>
            <a:off x="142844" y="3357562"/>
            <a:ext cx="5643602" cy="3357586"/>
          </a:xfrm>
          <a:prstGeom prst="rect">
            <a:avLst/>
          </a:prstGeom>
          <a:noFill/>
          <a:ln w="9525">
            <a:noFill/>
            <a:miter lim="800000"/>
            <a:headEnd/>
            <a:tailEnd/>
          </a:ln>
          <a:effectLst>
            <a:softEdge rad="317500"/>
          </a:effectLst>
        </p:spPr>
      </p:pic>
      <p:sp>
        <p:nvSpPr>
          <p:cNvPr id="6" name="TextBox 5"/>
          <p:cNvSpPr txBox="1"/>
          <p:nvPr/>
        </p:nvSpPr>
        <p:spPr>
          <a:xfrm>
            <a:off x="5929322" y="3500438"/>
            <a:ext cx="2643206" cy="2677656"/>
          </a:xfrm>
          <a:prstGeom prst="rect">
            <a:avLst/>
          </a:prstGeom>
          <a:noFill/>
        </p:spPr>
        <p:txBody>
          <a:bodyPr wrap="square" rtlCol="0">
            <a:spAutoFit/>
          </a:bodyPr>
          <a:lstStyle/>
          <a:p>
            <a:r>
              <a:rPr lang="ru-RU" sz="1400" b="1" dirty="0" smtClean="0">
                <a:latin typeface="Comic Sans MS" pitchFamily="66" charset="0"/>
              </a:rPr>
              <a:t>Пешнина Ксения, выпускница 2019 года, отличница, медалистка, сдавшая ЕГЭ по русскому языку  на 100 баллов, учитель</a:t>
            </a:r>
          </a:p>
          <a:p>
            <a:r>
              <a:rPr lang="ru-RU" sz="1400" b="1" dirty="0" smtClean="0">
                <a:latin typeface="Comic Sans MS" pitchFamily="66" charset="0"/>
              </a:rPr>
              <a:t> Костылева </a:t>
            </a:r>
          </a:p>
          <a:p>
            <a:r>
              <a:rPr lang="ru-RU" sz="1400" b="1" dirty="0" smtClean="0">
                <a:latin typeface="Comic Sans MS" pitchFamily="66" charset="0"/>
              </a:rPr>
              <a:t>Галина Николаевна.</a:t>
            </a:r>
          </a:p>
          <a:p>
            <a:r>
              <a:rPr lang="ru-RU" sz="1400" b="1" dirty="0" smtClean="0">
                <a:latin typeface="Comic Sans MS" pitchFamily="66" charset="0"/>
              </a:rPr>
              <a:t>Ксения  на протяжении 6лет была главным редактором школьной газеты «Школьная страна»</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Зам\Desktop\краеведы\Иван Иванович.jpg"/>
          <p:cNvPicPr/>
          <p:nvPr/>
        </p:nvPicPr>
        <p:blipFill>
          <a:blip r:embed="rId3" cstate="print"/>
          <a:srcRect t="6647" b="15597"/>
          <a:stretch>
            <a:fillRect/>
          </a:stretch>
        </p:blipFill>
        <p:spPr bwMode="auto">
          <a:xfrm>
            <a:off x="0" y="4429132"/>
            <a:ext cx="4572000" cy="2428868"/>
          </a:xfrm>
          <a:prstGeom prst="rect">
            <a:avLst/>
          </a:prstGeom>
          <a:noFill/>
          <a:ln w="9525">
            <a:noFill/>
            <a:miter lim="800000"/>
            <a:headEnd/>
            <a:tailEnd/>
          </a:ln>
          <a:effectLst>
            <a:softEdge rad="317500"/>
          </a:effectLst>
        </p:spPr>
      </p:pic>
      <p:pic>
        <p:nvPicPr>
          <p:cNvPr id="4" name="Рисунок 3" descr="C:\Users\Зам\AppData\Local\Microsoft\Windows\Temporary Internet Files\Content.Word\IMG_9988.jpg"/>
          <p:cNvPicPr/>
          <p:nvPr/>
        </p:nvPicPr>
        <p:blipFill>
          <a:blip r:embed="rId4" cstate="print">
            <a:lum bright="20000"/>
          </a:blip>
          <a:srcRect t="9067"/>
          <a:stretch>
            <a:fillRect/>
          </a:stretch>
        </p:blipFill>
        <p:spPr bwMode="auto">
          <a:xfrm>
            <a:off x="3714743" y="0"/>
            <a:ext cx="5429257" cy="4786346"/>
          </a:xfrm>
          <a:prstGeom prst="rect">
            <a:avLst/>
          </a:prstGeom>
          <a:noFill/>
          <a:ln w="9525">
            <a:noFill/>
            <a:miter lim="800000"/>
            <a:headEnd/>
            <a:tailEnd/>
          </a:ln>
          <a:effectLst>
            <a:softEdge rad="635000"/>
          </a:effectLst>
        </p:spPr>
      </p:pic>
      <p:sp>
        <p:nvSpPr>
          <p:cNvPr id="2" name="Текст 1"/>
          <p:cNvSpPr>
            <a:spLocks noGrp="1"/>
          </p:cNvSpPr>
          <p:nvPr>
            <p:ph type="body" idx="1"/>
          </p:nvPr>
        </p:nvSpPr>
        <p:spPr>
          <a:xfrm>
            <a:off x="428596" y="1571612"/>
            <a:ext cx="8229600" cy="4525963"/>
          </a:xfrm>
        </p:spPr>
        <p:txBody>
          <a:bodyPr>
            <a:normAutofit/>
          </a:bodyPr>
          <a:lstStyle/>
          <a:p>
            <a:pPr>
              <a:buNone/>
            </a:pPr>
            <a:r>
              <a:rPr lang="ru-RU" sz="1400" b="1" dirty="0" smtClean="0">
                <a:latin typeface="Comic Sans MS" pitchFamily="66" charset="0"/>
              </a:rPr>
              <a:t>Для творческого роста детей, для развития </a:t>
            </a:r>
          </a:p>
          <a:p>
            <a:pPr>
              <a:buNone/>
            </a:pPr>
            <a:r>
              <a:rPr lang="ru-RU" sz="1400" b="1" dirty="0" smtClean="0">
                <a:latin typeface="Comic Sans MS" pitchFamily="66" charset="0"/>
              </a:rPr>
              <a:t>поэтического дара,  в школе продолжает работу</a:t>
            </a:r>
          </a:p>
          <a:p>
            <a:pPr>
              <a:buNone/>
            </a:pPr>
            <a:r>
              <a:rPr lang="ru-RU" sz="1400" b="1" dirty="0" smtClean="0">
                <a:latin typeface="Comic Sans MS" pitchFamily="66" charset="0"/>
              </a:rPr>
              <a:t> вот уже более 15 лет поэтический клуб «Свеча».</a:t>
            </a:r>
          </a:p>
          <a:p>
            <a:pPr>
              <a:buNone/>
            </a:pPr>
            <a:r>
              <a:rPr lang="ru-RU" sz="1400" b="1" dirty="0" smtClean="0">
                <a:latin typeface="Comic Sans MS" pitchFamily="66" charset="0"/>
              </a:rPr>
              <a:t> Организовала и руководила этим поэтическим </a:t>
            </a:r>
          </a:p>
          <a:p>
            <a:pPr>
              <a:buNone/>
            </a:pPr>
            <a:r>
              <a:rPr lang="ru-RU" sz="1400" b="1" dirty="0" smtClean="0">
                <a:latin typeface="Comic Sans MS" pitchFamily="66" charset="0"/>
              </a:rPr>
              <a:t> клубом учитель начальных классов Маракулина Галина Алексеевна. Считаем, что именно поэзия развивает у детей чувство ритма, музыкальности, умение владеть словом, так же формирует их как личность, учит добру, справедливости, пониманию истинно прекрасного!  Дети сами с удовольствием пишут стихи, с которыми потом  выступают на утренниках, вечерах, конкурсах. </a:t>
            </a:r>
          </a:p>
          <a:p>
            <a:pPr>
              <a:buNone/>
            </a:pPr>
            <a:r>
              <a:rPr lang="ru-RU" sz="1400" b="1" dirty="0" smtClean="0">
                <a:latin typeface="Comic Sans MS" pitchFamily="66" charset="0"/>
              </a:rPr>
              <a:t>Стихи с удовольствием публикуют в районной газете «Нагорская жизнь» , школьной газете «Школьная страна» и др. изданиях. Читая свои стихи на страницах изданий, дети ещё больше стремятся к успеху. Пишущих стихи в школе много. Во-первых, это учитель русского языка и литературы Кочуров Иван Иванович.  Во-вторых, это ученики  Ивана Ивановича и Костылевой Галины Николаевны. И, в – третьих, это бабушки и дедушки, мамы и папы наших учеников.</a:t>
            </a:r>
          </a:p>
          <a:p>
            <a:pPr>
              <a:buNone/>
            </a:pPr>
            <a:r>
              <a:rPr lang="ru-RU" sz="1400" b="1" dirty="0" smtClean="0">
                <a:latin typeface="Comic Sans MS" pitchFamily="66" charset="0"/>
              </a:rPr>
              <a:t> </a:t>
            </a:r>
            <a:endParaRPr lang="ru-RU" sz="1400" b="1" dirty="0">
              <a:latin typeface="Comic Sans MS" pitchFamily="66" charset="0"/>
            </a:endParaRPr>
          </a:p>
        </p:txBody>
      </p:sp>
      <p:sp>
        <p:nvSpPr>
          <p:cNvPr id="3" name="Заголовок 2"/>
          <p:cNvSpPr>
            <a:spLocks noGrp="1"/>
          </p:cNvSpPr>
          <p:nvPr>
            <p:ph type="title"/>
          </p:nvPr>
        </p:nvSpPr>
        <p:spPr>
          <a:xfrm>
            <a:off x="457200" y="359465"/>
            <a:ext cx="8229600" cy="569205"/>
          </a:xfrm>
        </p:spPr>
        <p:txBody>
          <a:bodyPr>
            <a:normAutofit/>
          </a:bodyPr>
          <a:lstStyle/>
          <a:p>
            <a:r>
              <a:rPr lang="ru-RU" sz="1800" b="1" dirty="0" smtClean="0">
                <a:solidFill>
                  <a:schemeClr val="accent1">
                    <a:lumMod val="75000"/>
                  </a:schemeClr>
                </a:solidFill>
                <a:latin typeface="Comic Sans MS" pitchFamily="66" charset="0"/>
              </a:rPr>
              <a:t>Поэтический клуб «СВЕЧА»</a:t>
            </a:r>
            <a:endParaRPr lang="ru-RU" sz="1800" b="1" dirty="0">
              <a:solidFill>
                <a:schemeClr val="accent1">
                  <a:lumMod val="75000"/>
                </a:schemeClr>
              </a:solidFill>
              <a:latin typeface="Comic Sans MS" pitchFamily="66" charset="0"/>
            </a:endParaRPr>
          </a:p>
        </p:txBody>
      </p:sp>
      <p:sp>
        <p:nvSpPr>
          <p:cNvPr id="7" name="TextBox 6"/>
          <p:cNvSpPr txBox="1"/>
          <p:nvPr/>
        </p:nvSpPr>
        <p:spPr>
          <a:xfrm>
            <a:off x="4786314" y="5072074"/>
            <a:ext cx="4071966" cy="1169551"/>
          </a:xfrm>
          <a:prstGeom prst="rect">
            <a:avLst/>
          </a:prstGeom>
          <a:noFill/>
        </p:spPr>
        <p:txBody>
          <a:bodyPr wrap="square" rtlCol="0">
            <a:spAutoFit/>
          </a:bodyPr>
          <a:lstStyle/>
          <a:p>
            <a:r>
              <a:rPr lang="ru-RU" sz="1400" b="1" dirty="0" smtClean="0">
                <a:latin typeface="Comic Sans MS" pitchFamily="66" charset="0"/>
              </a:rPr>
              <a:t>Кочуров Иван Иванович со своей ученицей </a:t>
            </a:r>
            <a:r>
              <a:rPr lang="ru-RU" sz="1400" b="1" dirty="0" err="1" smtClean="0">
                <a:latin typeface="Comic Sans MS" pitchFamily="66" charset="0"/>
              </a:rPr>
              <a:t>Сычуговой</a:t>
            </a:r>
            <a:r>
              <a:rPr lang="ru-RU" sz="1400" b="1" dirty="0" smtClean="0">
                <a:latin typeface="Comic Sans MS" pitchFamily="66" charset="0"/>
              </a:rPr>
              <a:t> Анастасией – победителем конкурса «Лучший урок письма» и представителем  организатора конкурса «ПОЧТА РОССИИ»</a:t>
            </a:r>
            <a:endParaRPr lang="ru-RU" sz="1400" b="1"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9465"/>
            <a:ext cx="8229600" cy="712081"/>
          </a:xfrm>
        </p:spPr>
        <p:txBody>
          <a:bodyPr>
            <a:normAutofit/>
          </a:bodyPr>
          <a:lstStyle/>
          <a:p>
            <a:r>
              <a:rPr lang="ru-RU" sz="1800" b="1" dirty="0" smtClean="0">
                <a:solidFill>
                  <a:schemeClr val="accent1">
                    <a:lumMod val="75000"/>
                  </a:schemeClr>
                </a:solidFill>
                <a:latin typeface="Comic Sans MS" pitchFamily="66" charset="0"/>
              </a:rPr>
              <a:t>Поэтический клуб «СВЕЧА»</a:t>
            </a:r>
            <a:endParaRPr lang="ru-RU" sz="1800" dirty="0">
              <a:solidFill>
                <a:schemeClr val="accent1">
                  <a:lumMod val="75000"/>
                </a:schemeClr>
              </a:solidFill>
            </a:endParaRPr>
          </a:p>
        </p:txBody>
      </p:sp>
      <p:pic>
        <p:nvPicPr>
          <p:cNvPr id="4" name="Рисунок 3" descr="C:\Users\Зам\Desktop\краеведы\Страничка из сборника.jpg"/>
          <p:cNvPicPr/>
          <p:nvPr/>
        </p:nvPicPr>
        <p:blipFill>
          <a:blip r:embed="rId2" cstate="print"/>
          <a:srcRect/>
          <a:stretch>
            <a:fillRect/>
          </a:stretch>
        </p:blipFill>
        <p:spPr bwMode="auto">
          <a:xfrm>
            <a:off x="0" y="1357298"/>
            <a:ext cx="7286644" cy="5500702"/>
          </a:xfrm>
          <a:prstGeom prst="rect">
            <a:avLst/>
          </a:prstGeom>
          <a:noFill/>
          <a:ln w="9525">
            <a:noFill/>
            <a:miter lim="800000"/>
            <a:headEnd/>
            <a:tailEnd/>
          </a:ln>
        </p:spPr>
      </p:pic>
      <p:pic>
        <p:nvPicPr>
          <p:cNvPr id="6" name="Рисунок 5" descr="C:\Users\Зам\Desktop\краеведы\Сборник ,где напечатаны стихи ИИКочурова.jpg"/>
          <p:cNvPicPr/>
          <p:nvPr/>
        </p:nvPicPr>
        <p:blipFill>
          <a:blip r:embed="rId3" cstate="print"/>
          <a:srcRect/>
          <a:stretch>
            <a:fillRect/>
          </a:stretch>
        </p:blipFill>
        <p:spPr bwMode="auto">
          <a:xfrm rot="591643">
            <a:off x="6072198" y="285728"/>
            <a:ext cx="2786082" cy="4286280"/>
          </a:xfrm>
          <a:prstGeom prst="rect">
            <a:avLst/>
          </a:prstGeom>
          <a:ln>
            <a:noFill/>
          </a:ln>
          <a:effectLst>
            <a:softEdge rad="112500"/>
          </a:effectLst>
        </p:spPr>
      </p:pic>
      <p:sp>
        <p:nvSpPr>
          <p:cNvPr id="7" name="TextBox 6"/>
          <p:cNvSpPr txBox="1"/>
          <p:nvPr/>
        </p:nvSpPr>
        <p:spPr>
          <a:xfrm>
            <a:off x="6786578" y="4714884"/>
            <a:ext cx="2071702" cy="1384995"/>
          </a:xfrm>
          <a:prstGeom prst="rect">
            <a:avLst/>
          </a:prstGeom>
          <a:noFill/>
        </p:spPr>
        <p:txBody>
          <a:bodyPr wrap="square" rtlCol="0">
            <a:spAutoFit/>
          </a:bodyPr>
          <a:lstStyle/>
          <a:p>
            <a:r>
              <a:rPr lang="ru-RU" sz="1200" b="1" dirty="0" smtClean="0">
                <a:latin typeface="Comic Sans MS" pitchFamily="66" charset="0"/>
              </a:rPr>
              <a:t>Сборник стихов и прозы российских авторов</a:t>
            </a:r>
          </a:p>
          <a:p>
            <a:r>
              <a:rPr lang="ru-RU" sz="1200" b="1" dirty="0" smtClean="0">
                <a:latin typeface="Comic Sans MS" pitchFamily="66" charset="0"/>
              </a:rPr>
              <a:t>Издательство «Библиотека </a:t>
            </a:r>
            <a:r>
              <a:rPr lang="ru-RU" sz="1200" b="1" dirty="0" err="1" smtClean="0">
                <a:latin typeface="Comic Sans MS" pitchFamily="66" charset="0"/>
              </a:rPr>
              <a:t>котельничской</a:t>
            </a:r>
            <a:r>
              <a:rPr lang="ru-RU" sz="1200" b="1" dirty="0" smtClean="0">
                <a:latin typeface="Comic Sans MS" pitchFamily="66" charset="0"/>
              </a:rPr>
              <a:t> литературы»</a:t>
            </a:r>
          </a:p>
          <a:p>
            <a:r>
              <a:rPr lang="ru-RU" sz="1200" b="1" dirty="0" smtClean="0">
                <a:latin typeface="Comic Sans MS" pitchFamily="66" charset="0"/>
              </a:rPr>
              <a:t>2012 год</a:t>
            </a:r>
            <a:endParaRPr lang="ru-RU" sz="1200" b="1"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BB2780C3CC07BD4BAA623FF9571645580400D1570604EA743043A2641365C0E91715" ma:contentTypeVersion="28" ma:contentTypeDescription="Create a new document." ma:contentTypeScope="" ma:versionID="91c327331e5971e62f2a5301ad123600"/>
</file>

<file path=customXml/itemProps1.xml><?xml version="1.0" encoding="utf-8"?>
<ds:datastoreItem xmlns:ds="http://schemas.openxmlformats.org/officeDocument/2006/customXml" ds:itemID="{FFB1C781-CD00-44A1-B706-8C1032A9F44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16154E-A0DF-4D27-AFD4-D3380C43446C}">
  <ds:schemaRefs>
    <ds:schemaRef ds:uri="http://schemas.microsoft.com/sharepoint/v3/contenttype/forms"/>
  </ds:schemaRefs>
</ds:datastoreItem>
</file>

<file path=customXml/itemProps3.xml><?xml version="1.0" encoding="utf-8"?>
<ds:datastoreItem xmlns:ds="http://schemas.openxmlformats.org/officeDocument/2006/customXml" ds:itemID="{E7518E80-7D8A-40BC-8871-3E8AF93FA3D9}">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DesignTemplate</Template>
  <TotalTime>0</TotalTime>
  <Words>2823</Words>
  <Application>Microsoft Office PowerPoint</Application>
  <PresentationFormat>Экран (4:3)</PresentationFormat>
  <Paragraphs>255</Paragraphs>
  <Slides>30</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DesignTemplate</vt:lpstr>
      <vt:lpstr>Окружной этап областного конкурса «КРАСИВАЯ ШКОЛА – 2019» Номинация: Театральная педагогика и образовательная среда</vt:lpstr>
      <vt:lpstr>Слайд 2</vt:lpstr>
      <vt:lpstr>Слайд 3</vt:lpstr>
      <vt:lpstr>Слайд 4</vt:lpstr>
      <vt:lpstr>Организации творческих конкурсов и занятий с элементами театрализации с целью развития обучающегося как читателя</vt:lpstr>
      <vt:lpstr>Организации творческих конкурсов и занятий с элементами театрализации с целью развития обучающегося как читателя</vt:lpstr>
      <vt:lpstr>Организации творческих конкурсов и занятий с элементами театрализации с целью развития обучающегося как читателя</vt:lpstr>
      <vt:lpstr>Поэтический клуб «СВЕЧА»</vt:lpstr>
      <vt:lpstr>Поэтический клуб «СВЕЧА»</vt:lpstr>
      <vt:lpstr>Поэтический клуб «СВЕЧА»</vt:lpstr>
      <vt:lpstr>Поэтический клуб «СВЕЧА»</vt:lpstr>
      <vt:lpstr>Поэтический клуб «СВЕЧА»</vt:lpstr>
      <vt:lpstr>Только у нас есть такой час!    «Час сокровенного слова»</vt:lpstr>
      <vt:lpstr>Только у нас есть такой час!    «Час сокровенного слова»</vt:lpstr>
      <vt:lpstr>Литературные гостиные</vt:lpstr>
      <vt:lpstr>Школьный театр «ТЕРЕМОК»</vt:lpstr>
      <vt:lpstr>Школьный театр «ТЕРЕМОК»</vt:lpstr>
      <vt:lpstr>Школьный театр «ТЕРЕМОК»</vt:lpstr>
      <vt:lpstr>Школьный театр «ТЕРЕМОК»</vt:lpstr>
      <vt:lpstr>Школьный театр «ТЕРЕМОК»</vt:lpstr>
      <vt:lpstr>Социальный спектакль</vt:lpstr>
      <vt:lpstr>Социальный спектакль</vt:lpstr>
      <vt:lpstr>Персональные выставки работ талантливых учащихся и педагогов в Гриновском выставочном зале школы</vt:lpstr>
      <vt:lpstr>Школьная газета «Школьная страна»</vt:lpstr>
      <vt:lpstr>Школьная газета «Школьная страна»</vt:lpstr>
      <vt:lpstr>Школьная газета «Школьная страна»</vt:lpstr>
      <vt:lpstr>Школьная газета «Школьная страна»</vt:lpstr>
      <vt:lpstr>Подведя итог, мне хочется добавить… </vt:lpstr>
      <vt:lpstr>            Литература и материалы школьного «Музея  истории Синегорского края» </vt:lpstr>
      <vt:lpstr>        </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2010-11-12T06:42:21Z</dcterms:created>
  <dcterms:modified xsi:type="dcterms:W3CDTF">2019-09-25T12:18:35Z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